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94" r:id="rId3"/>
    <p:sldId id="296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73" r:id="rId14"/>
    <p:sldId id="274" r:id="rId15"/>
    <p:sldId id="275" r:id="rId16"/>
    <p:sldId id="276" r:id="rId17"/>
    <p:sldId id="267" r:id="rId18"/>
    <p:sldId id="268" r:id="rId19"/>
    <p:sldId id="269" r:id="rId20"/>
    <p:sldId id="270" r:id="rId21"/>
    <p:sldId id="271" r:id="rId22"/>
    <p:sldId id="272" r:id="rId23"/>
    <p:sldId id="277" r:id="rId24"/>
    <p:sldId id="278" r:id="rId25"/>
    <p:sldId id="279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7" r:id="rId39"/>
    <p:sldId id="293" r:id="rId40"/>
    <p:sldId id="280" r:id="rId41"/>
    <p:sldId id="298" r:id="rId42"/>
    <p:sldId id="301" r:id="rId43"/>
    <p:sldId id="302" r:id="rId44"/>
    <p:sldId id="303" r:id="rId45"/>
    <p:sldId id="304" r:id="rId46"/>
    <p:sldId id="299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6" r:id="rId58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62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17470" y="1135837"/>
            <a:ext cx="3909059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41598" y="378409"/>
            <a:ext cx="1860803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59714" y="1425651"/>
            <a:ext cx="6637655" cy="16338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DA711B-7F4E-1E85-D112-27D9F0F52850}"/>
              </a:ext>
            </a:extLst>
          </p:cNvPr>
          <p:cNvSpPr txBox="1"/>
          <p:nvPr/>
        </p:nvSpPr>
        <p:spPr>
          <a:xfrm>
            <a:off x="152400" y="5874603"/>
            <a:ext cx="888274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Nishtha Parashar</a:t>
            </a:r>
          </a:p>
          <a:p>
            <a:pPr algn="ctr"/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Professor, Dept. of CEA, GLA University Mathura</a:t>
            </a:r>
          </a:p>
        </p:txBody>
      </p:sp>
      <p:pic>
        <p:nvPicPr>
          <p:cNvPr id="6" name="Picture 5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F3DBBFEF-F464-1773-49A7-23B13C58D9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65780"/>
            <a:ext cx="1175444" cy="8486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87D6A6-0422-23C9-9864-A895DB91236E}"/>
              </a:ext>
            </a:extLst>
          </p:cNvPr>
          <p:cNvSpPr txBox="1"/>
          <p:nvPr/>
        </p:nvSpPr>
        <p:spPr>
          <a:xfrm>
            <a:off x="152400" y="1376903"/>
            <a:ext cx="8882742" cy="12900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670"/>
              </a:spcBef>
            </a:pPr>
            <a:r>
              <a:rPr lang="en-US" sz="3200" b="0" u="none" spc="-5" dirty="0">
                <a:solidFill>
                  <a:srgbClr val="002060"/>
                </a:solidFill>
                <a:latin typeface="Times New Roman"/>
                <a:cs typeface="Times New Roman"/>
              </a:rPr>
              <a:t>Database</a:t>
            </a:r>
            <a:r>
              <a:rPr lang="en-US" sz="3200" b="0" u="none" spc="2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200" b="0" u="none" spc="-5" dirty="0">
                <a:solidFill>
                  <a:srgbClr val="002060"/>
                </a:solidFill>
                <a:latin typeface="Times New Roman"/>
                <a:cs typeface="Times New Roman"/>
              </a:rPr>
              <a:t>Management</a:t>
            </a:r>
            <a:r>
              <a:rPr lang="en-US" sz="3200" b="0" u="none" spc="2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200" b="0" u="none" spc="-5" dirty="0">
                <a:solidFill>
                  <a:srgbClr val="002060"/>
                </a:solidFill>
                <a:latin typeface="Times New Roman"/>
                <a:cs typeface="Times New Roman"/>
              </a:rPr>
              <a:t>Systems</a:t>
            </a:r>
            <a:r>
              <a:rPr lang="en-US" sz="3200" b="0" u="none" spc="3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200" b="0" u="none" spc="-5" dirty="0">
                <a:solidFill>
                  <a:srgbClr val="002060"/>
                </a:solidFill>
                <a:latin typeface="Times New Roman"/>
                <a:cs typeface="Times New Roman"/>
              </a:rPr>
              <a:t>(BCSC-1003)</a:t>
            </a:r>
            <a:endParaRPr lang="en-US" sz="3200" dirty="0">
              <a:solidFill>
                <a:srgbClr val="002060"/>
              </a:solidFill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690"/>
              </a:spcBef>
              <a:tabLst>
                <a:tab pos="2938145" algn="l"/>
              </a:tabLst>
            </a:pPr>
            <a:r>
              <a:rPr lang="en-US" sz="4000" b="0" u="none" spc="-60" dirty="0">
                <a:solidFill>
                  <a:srgbClr val="002060"/>
                </a:solidFill>
                <a:latin typeface="Times New Roman"/>
                <a:cs typeface="Times New Roman"/>
              </a:rPr>
              <a:t>Topic:</a:t>
            </a:r>
            <a:r>
              <a:rPr lang="en-US" sz="4000" b="0" u="none" spc="2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600" spc="-5" dirty="0">
                <a:solidFill>
                  <a:schemeClr val="accent2">
                    <a:lumMod val="75000"/>
                  </a:schemeClr>
                </a:solidFill>
                <a:latin typeface="Times New Roman"/>
                <a:cs typeface="Times New Roman"/>
              </a:rPr>
              <a:t>Entity-Relationship Model </a:t>
            </a:r>
            <a:endParaRPr lang="en-IN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26" name="Picture 2" descr="ER Diagrams in DBMS: Entity Relationship Diagram Model | Simplilearn">
            <a:extLst>
              <a:ext uri="{FF2B5EF4-FFF2-40B4-BE49-F238E27FC236}">
                <a16:creationId xmlns:a16="http://schemas.microsoft.com/office/drawing/2014/main" id="{6020697B-D787-6088-52C7-0FF4DFF07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583" y="3200400"/>
            <a:ext cx="6810375" cy="134302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050" y="147668"/>
            <a:ext cx="8839833" cy="505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u="none" spc="-5" dirty="0"/>
              <a:t>Attribute</a:t>
            </a:r>
            <a:r>
              <a:rPr sz="3200" u="none" spc="-105" dirty="0"/>
              <a:t> </a:t>
            </a:r>
            <a:r>
              <a:rPr sz="3200" u="none" spc="-70" dirty="0"/>
              <a:t>Type</a:t>
            </a:r>
            <a:endParaRPr sz="32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19500" y="2476500"/>
            <a:ext cx="1905000" cy="1905000"/>
          </a:xfrm>
          <a:prstGeom prst="rect">
            <a:avLst/>
          </a:prstGeom>
        </p:spPr>
      </p:pic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005960"/>
              </p:ext>
            </p:extLst>
          </p:nvPr>
        </p:nvGraphicFramePr>
        <p:xfrm>
          <a:off x="146050" y="984250"/>
          <a:ext cx="8839833" cy="560511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1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55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6346">
                <a:tc>
                  <a:txBody>
                    <a:bodyPr/>
                    <a:lstStyle/>
                    <a:p>
                      <a:pPr marL="45720" algn="ctr">
                        <a:lnSpc>
                          <a:spcPts val="2860"/>
                        </a:lnSpc>
                      </a:pPr>
                      <a:r>
                        <a:rPr sz="2400" b="1" spc="-40" dirty="0">
                          <a:latin typeface="Times New Roman"/>
                          <a:cs typeface="Times New Roman"/>
                        </a:rPr>
                        <a:t>Types</a:t>
                      </a:r>
                      <a:r>
                        <a:rPr sz="2400" b="1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400" b="1" spc="-1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dirty="0">
                          <a:latin typeface="Times New Roman"/>
                          <a:cs typeface="Times New Roman"/>
                        </a:rPr>
                        <a:t>Attributes</a:t>
                      </a:r>
                      <a:endParaRPr sz="2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6710" algn="ctr">
                        <a:lnSpc>
                          <a:spcPts val="2860"/>
                        </a:lnSpc>
                      </a:pPr>
                      <a:r>
                        <a:rPr sz="2400" b="1" dirty="0">
                          <a:latin typeface="Times New Roman"/>
                          <a:cs typeface="Times New Roman"/>
                        </a:rPr>
                        <a:t>Definition</a:t>
                      </a:r>
                      <a:endParaRPr sz="2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15315">
                        <a:lnSpc>
                          <a:spcPts val="2860"/>
                        </a:lnSpc>
                      </a:pPr>
                      <a:r>
                        <a:rPr sz="2400" b="1" spc="-5" dirty="0">
                          <a:latin typeface="Times New Roman"/>
                          <a:cs typeface="Times New Roman"/>
                        </a:rPr>
                        <a:t>Example</a:t>
                      </a:r>
                      <a:endParaRPr sz="2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1863">
                <a:tc>
                  <a:txBody>
                    <a:bodyPr/>
                    <a:lstStyle/>
                    <a:p>
                      <a:pPr algn="ctr">
                        <a:lnSpc>
                          <a:spcPts val="2230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Simple</a:t>
                      </a:r>
                      <a:r>
                        <a:rPr sz="2000" b="1" spc="-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2000" b="1" spc="-60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000" b="1" dirty="0" err="1">
                          <a:latin typeface="Times New Roman"/>
                          <a:cs typeface="Times New Roman"/>
                        </a:rPr>
                        <a:t>ttribute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0"/>
                        </a:lnSpc>
                      </a:pP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Cannot</a:t>
                      </a:r>
                      <a:r>
                        <a:rPr sz="2000" spc="-3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be</a:t>
                      </a:r>
                      <a:r>
                        <a:rPr sz="2000" spc="-1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divided</a:t>
                      </a:r>
                      <a:r>
                        <a:rPr sz="2000" spc="-4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into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simpler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components</a:t>
                      </a: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795">
                        <a:lnSpc>
                          <a:spcPts val="2230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Gender</a:t>
                      </a:r>
                      <a:r>
                        <a:rPr sz="2000" b="1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4426">
                <a:tc>
                  <a:txBody>
                    <a:bodyPr/>
                    <a:lstStyle/>
                    <a:p>
                      <a:pPr algn="ctr">
                        <a:lnSpc>
                          <a:spcPts val="2230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Composite</a:t>
                      </a:r>
                      <a:r>
                        <a:rPr sz="2000" b="1" spc="-6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2000" b="1" spc="-65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000" b="1" dirty="0" err="1">
                          <a:latin typeface="Times New Roman"/>
                          <a:cs typeface="Times New Roman"/>
                        </a:rPr>
                        <a:t>ttribute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99720">
                        <a:lnSpc>
                          <a:spcPts val="2230"/>
                        </a:lnSpc>
                      </a:pP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Can</a:t>
                      </a:r>
                      <a:r>
                        <a:rPr sz="2000" spc="-1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be</a:t>
                      </a:r>
                      <a:r>
                        <a:rPr sz="2000" spc="-2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split</a:t>
                      </a:r>
                      <a:r>
                        <a:rPr sz="2000" spc="-3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into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components</a:t>
                      </a: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2235">
                        <a:lnSpc>
                          <a:spcPts val="2230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Name</a:t>
                      </a:r>
                      <a:r>
                        <a:rPr sz="2000" b="1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2000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2509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(First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Name,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Last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Name)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1717">
                <a:tc>
                  <a:txBody>
                    <a:bodyPr/>
                    <a:lstStyle/>
                    <a:p>
                      <a:pPr algn="ctr">
                        <a:lnSpc>
                          <a:spcPts val="2230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Single</a:t>
                      </a:r>
                      <a:r>
                        <a:rPr lang="en-IN" sz="2000" b="1" spc="-55" dirty="0">
                          <a:latin typeface="Times New Roman"/>
                          <a:cs typeface="Times New Roman"/>
                        </a:rPr>
                        <a:t>-V</a:t>
                      </a:r>
                      <a:r>
                        <a:rPr sz="2000" b="1" dirty="0" err="1">
                          <a:latin typeface="Times New Roman"/>
                          <a:cs typeface="Times New Roman"/>
                        </a:rPr>
                        <a:t>alued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0"/>
                        </a:lnSpc>
                      </a:pPr>
                      <a:r>
                        <a:rPr sz="2000" spc="-5" dirty="0">
                          <a:latin typeface="Times New Roman"/>
                          <a:cs typeface="Times New Roman"/>
                        </a:rPr>
                        <a:t>Can take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on</a:t>
                      </a:r>
                      <a:r>
                        <a:rPr sz="20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only</a:t>
                      </a:r>
                      <a:r>
                        <a:rPr sz="20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single</a:t>
                      </a:r>
                      <a:r>
                        <a:rPr sz="2000" spc="-4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value</a:t>
                      </a:r>
                      <a:r>
                        <a:rPr sz="2000" spc="-2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for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each</a:t>
                      </a:r>
                      <a:r>
                        <a:rPr sz="20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entity</a:t>
                      </a:r>
                      <a:r>
                        <a:rPr sz="20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instance</a:t>
                      </a: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7645">
                        <a:lnSpc>
                          <a:spcPts val="2230"/>
                        </a:lnSpc>
                      </a:pPr>
                      <a:r>
                        <a:rPr sz="2000" b="1" spc="5" dirty="0">
                          <a:latin typeface="Times New Roman"/>
                          <a:cs typeface="Times New Roman"/>
                        </a:rPr>
                        <a:t>Age</a:t>
                      </a:r>
                      <a:r>
                        <a:rPr sz="2000" b="1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20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7786"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Multi-</a:t>
                      </a:r>
                      <a:r>
                        <a:rPr lang="en-IN" sz="2000" b="1" dirty="0">
                          <a:latin typeface="Times New Roman"/>
                          <a:cs typeface="Times New Roman"/>
                        </a:rPr>
                        <a:t>V</a:t>
                      </a:r>
                      <a:r>
                        <a:rPr sz="2000" b="1" dirty="0" err="1">
                          <a:latin typeface="Times New Roman"/>
                          <a:cs typeface="Times New Roman"/>
                        </a:rPr>
                        <a:t>alued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spc="-5" dirty="0">
                          <a:latin typeface="Times New Roman"/>
                          <a:cs typeface="Times New Roman"/>
                        </a:rPr>
                        <a:t>Can</a:t>
                      </a:r>
                      <a:r>
                        <a:rPr sz="20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take</a:t>
                      </a:r>
                      <a:r>
                        <a:rPr sz="20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up</a:t>
                      </a:r>
                      <a:r>
                        <a:rPr sz="20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many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values</a:t>
                      </a: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2014"/>
                        </a:lnSpc>
                      </a:pP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Phone</a:t>
                      </a:r>
                      <a:r>
                        <a:rPr sz="1800" b="1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No.</a:t>
                      </a:r>
                      <a:r>
                        <a:rPr sz="1800" b="1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the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635" algn="ctr">
                        <a:lnSpc>
                          <a:spcPct val="100000"/>
                        </a:lnSpc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(Mb.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No.,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Landline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No.)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5322"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Sto</a:t>
                      </a:r>
                      <a:r>
                        <a:rPr sz="2000" b="1" spc="-35" dirty="0">
                          <a:latin typeface="Times New Roman"/>
                          <a:cs typeface="Times New Roman"/>
                        </a:rPr>
                        <a:t>r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ed</a:t>
                      </a:r>
                      <a:r>
                        <a:rPr sz="2000" b="1" spc="-1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000" b="1" spc="5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tribute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Attribute</a:t>
                      </a:r>
                      <a:r>
                        <a:rPr sz="20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that</a:t>
                      </a:r>
                      <a:r>
                        <a:rPr sz="20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need</a:t>
                      </a:r>
                      <a:r>
                        <a:rPr sz="20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be</a:t>
                      </a:r>
                      <a:r>
                        <a:rPr sz="20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stored</a:t>
                      </a:r>
                    </a:p>
                    <a:p>
                      <a:pPr marL="635" algn="ctr">
                        <a:lnSpc>
                          <a:spcPct val="100000"/>
                        </a:lnSpc>
                      </a:pP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permanently</a:t>
                      </a:r>
                      <a:endParaRPr sz="2000" dirty="0">
                        <a:solidFill>
                          <a:srgbClr val="C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ts val="2235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Date</a:t>
                      </a:r>
                      <a:r>
                        <a:rPr sz="2000" b="1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b="1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joining</a:t>
                      </a:r>
                      <a:r>
                        <a:rPr sz="2000" b="1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27658"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b="1" dirty="0">
                          <a:latin typeface="Times New Roman"/>
                          <a:cs typeface="Times New Roman"/>
                        </a:rPr>
                        <a:t>Derived</a:t>
                      </a:r>
                      <a:r>
                        <a:rPr sz="2000" b="1" spc="-1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000" b="1" spc="5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tribute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5"/>
                        </a:lnSpc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Attribute</a:t>
                      </a:r>
                      <a:r>
                        <a:rPr sz="20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that</a:t>
                      </a:r>
                      <a:r>
                        <a:rPr sz="20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can</a:t>
                      </a:r>
                      <a:r>
                        <a:rPr sz="20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be</a:t>
                      </a:r>
                      <a:r>
                        <a:rPr sz="20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calculated</a:t>
                      </a:r>
                      <a:endParaRPr sz="2000" dirty="0">
                        <a:solidFill>
                          <a:srgbClr val="C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based</a:t>
                      </a:r>
                      <a:r>
                        <a:rPr sz="2000" spc="-2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on</a:t>
                      </a:r>
                      <a:r>
                        <a:rPr sz="2000" spc="-1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other</a:t>
                      </a:r>
                      <a:r>
                        <a:rPr sz="2000" spc="-3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spc="-5" dirty="0">
                          <a:solidFill>
                            <a:srgbClr val="C00000"/>
                          </a:solidFill>
                          <a:latin typeface="Times New Roman"/>
                          <a:cs typeface="Times New Roman"/>
                        </a:rPr>
                        <a:t>attributes</a:t>
                      </a:r>
                      <a:r>
                        <a:rPr sz="2000" spc="-5" dirty="0">
                          <a:latin typeface="Times New Roman"/>
                          <a:cs typeface="Times New Roman"/>
                        </a:rPr>
                        <a:t>.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ts val="2235"/>
                        </a:lnSpc>
                      </a:pPr>
                      <a:r>
                        <a:rPr sz="2000" b="1" spc="-45" dirty="0">
                          <a:latin typeface="Times New Roman"/>
                          <a:cs typeface="Times New Roman"/>
                        </a:rPr>
                        <a:t>Years</a:t>
                      </a:r>
                      <a:r>
                        <a:rPr sz="2000" b="1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b="1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b="1" dirty="0">
                          <a:latin typeface="Times New Roman"/>
                          <a:cs typeface="Times New Roman"/>
                        </a:rPr>
                        <a:t>service</a:t>
                      </a:r>
                      <a:r>
                        <a:rPr sz="2000" b="1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20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000" dirty="0">
                          <a:latin typeface="Times New Roman"/>
                          <a:cs typeface="Times New Roman"/>
                        </a:rPr>
                        <a:t>the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2000" spc="-5" dirty="0">
                          <a:latin typeface="Times New Roman"/>
                          <a:cs typeface="Times New Roman"/>
                        </a:rPr>
                        <a:t>employee</a:t>
                      </a: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0375" y="457200"/>
            <a:ext cx="8166734" cy="6277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4000" u="none" spc="-5" dirty="0"/>
              <a:t>Attributes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360375" y="1524000"/>
            <a:ext cx="8166734" cy="452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7620" indent="-34353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set</a:t>
            </a:r>
            <a:r>
              <a:rPr sz="2400" spc="1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1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possible</a:t>
            </a:r>
            <a:r>
              <a:rPr sz="2400" spc="1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values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attribute</a:t>
            </a:r>
            <a:r>
              <a:rPr sz="2400" spc="114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is</a:t>
            </a:r>
            <a:r>
              <a:rPr sz="2400" spc="14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called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130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2400" b="1" u="heavy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domain </a:t>
            </a:r>
            <a:r>
              <a:rPr sz="2400" b="1" spc="-58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2400" b="1" u="heavy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of</a:t>
            </a:r>
            <a:r>
              <a:rPr sz="2400" b="1" u="heavy" spc="-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the</a:t>
            </a:r>
            <a:r>
              <a:rPr sz="2400" b="1" u="heavy" spc="-10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400" b="1" u="heavy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attribute</a:t>
            </a:r>
            <a:r>
              <a:rPr sz="2400" dirty="0">
                <a:solidFill>
                  <a:srgbClr val="C00000"/>
                </a:solidFill>
                <a:latin typeface="Times New Roman"/>
                <a:cs typeface="Times New Roman"/>
              </a:rPr>
              <a:t>.</a:t>
            </a:r>
          </a:p>
          <a:p>
            <a:pPr>
              <a:lnSpc>
                <a:spcPct val="100000"/>
              </a:lnSpc>
              <a:buFont typeface="Arial MT"/>
              <a:buChar char="•"/>
            </a:pPr>
            <a:endParaRPr sz="2600" dirty="0">
              <a:latin typeface="Times New Roman"/>
              <a:cs typeface="Times New Roman"/>
            </a:endParaRPr>
          </a:p>
          <a:p>
            <a:pPr marL="683260" marR="5080" lvl="1" indent="-326390">
              <a:lnSpc>
                <a:spcPct val="100000"/>
              </a:lnSpc>
              <a:spcBef>
                <a:spcPts val="1540"/>
              </a:spcBef>
              <a:buFont typeface="Arial MT"/>
              <a:buChar char="–"/>
              <a:tabLst>
                <a:tab pos="683260" algn="l"/>
                <a:tab pos="683895" algn="l"/>
              </a:tabLst>
            </a:pPr>
            <a:r>
              <a:rPr sz="2000" b="1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Example:</a:t>
            </a:r>
            <a:r>
              <a:rPr sz="2000" b="1" i="1" spc="39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The</a:t>
            </a:r>
            <a:r>
              <a:rPr sz="2000" i="1" spc="39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domain</a:t>
            </a:r>
            <a:r>
              <a:rPr sz="2000" i="1" spc="40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of</a:t>
            </a:r>
            <a:r>
              <a:rPr sz="2000" i="1" spc="40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the</a:t>
            </a:r>
            <a:r>
              <a:rPr sz="2000" i="1" spc="40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attribute</a:t>
            </a:r>
            <a:r>
              <a:rPr sz="2000" i="1" spc="40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month</a:t>
            </a:r>
            <a:r>
              <a:rPr sz="2000" i="1" spc="41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is</a:t>
            </a:r>
            <a:r>
              <a:rPr sz="2000" i="1" spc="39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having</a:t>
            </a:r>
            <a:r>
              <a:rPr sz="2000" i="1" spc="40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twelve</a:t>
            </a:r>
            <a:r>
              <a:rPr sz="2000" i="1" spc="40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values </a:t>
            </a:r>
            <a:r>
              <a:rPr sz="2000" i="1" spc="-484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ranging</a:t>
            </a:r>
            <a:r>
              <a:rPr sz="2000" i="1" spc="-3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20" dirty="0">
                <a:solidFill>
                  <a:srgbClr val="002060"/>
                </a:solidFill>
                <a:latin typeface="Times New Roman"/>
                <a:cs typeface="Times New Roman"/>
              </a:rPr>
              <a:t>from</a:t>
            </a:r>
            <a:r>
              <a:rPr sz="2000" i="1" spc="-1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January</a:t>
            </a:r>
            <a:r>
              <a:rPr sz="2000" i="1" spc="-4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to </a:t>
            </a:r>
            <a:r>
              <a:rPr sz="2000" i="1" spc="-25" dirty="0">
                <a:solidFill>
                  <a:srgbClr val="002060"/>
                </a:solidFill>
                <a:latin typeface="Times New Roman"/>
                <a:cs typeface="Times New Roman"/>
              </a:rPr>
              <a:t>December.</a:t>
            </a:r>
            <a:endParaRPr sz="2000" dirty="0">
              <a:solidFill>
                <a:srgbClr val="002060"/>
              </a:solidFill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buFont typeface="Arial MT"/>
              <a:buChar char="–"/>
            </a:pPr>
            <a:endParaRPr sz="2200" dirty="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50"/>
              </a:spcBef>
              <a:buFont typeface="Arial MT"/>
              <a:buChar char="–"/>
            </a:pPr>
            <a:endParaRPr sz="1750" dirty="0">
              <a:latin typeface="Times New Roman"/>
              <a:cs typeface="Times New Roman"/>
            </a:endParaRPr>
          </a:p>
          <a:p>
            <a:pPr marL="355600" marR="5080" indent="-343535">
              <a:lnSpc>
                <a:spcPct val="100000"/>
              </a:lnSpc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b="1" u="heavy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Key</a:t>
            </a:r>
            <a:r>
              <a:rPr sz="2400" b="1" u="heavy" spc="9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400" b="1" u="heavy" spc="-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attribute</a:t>
            </a:r>
            <a:r>
              <a:rPr sz="2400" b="1" spc="-5" dirty="0">
                <a:solidFill>
                  <a:srgbClr val="C00000"/>
                </a:solidFill>
                <a:latin typeface="Times New Roman"/>
                <a:cs typeface="Times New Roman"/>
              </a:rPr>
              <a:t>:</a:t>
            </a:r>
            <a:r>
              <a:rPr sz="2400" b="1" spc="10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1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attribute</a:t>
            </a:r>
            <a:r>
              <a:rPr sz="2400" spc="10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(or</a:t>
            </a:r>
            <a:r>
              <a:rPr sz="2400" spc="1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combination</a:t>
            </a:r>
            <a:r>
              <a:rPr sz="2400" spc="10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attributes)</a:t>
            </a:r>
            <a:r>
              <a:rPr sz="2400" spc="1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that </a:t>
            </a:r>
            <a:r>
              <a:rPr sz="2400" spc="-58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is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unique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every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entity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instance.</a:t>
            </a:r>
          </a:p>
          <a:p>
            <a:pPr>
              <a:lnSpc>
                <a:spcPct val="100000"/>
              </a:lnSpc>
              <a:buFont typeface="Arial MT"/>
              <a:buChar char="•"/>
            </a:pPr>
            <a:endParaRPr sz="2600" dirty="0">
              <a:latin typeface="Times New Roman"/>
              <a:cs typeface="Times New Roman"/>
            </a:endParaRPr>
          </a:p>
          <a:p>
            <a:pPr marL="683260" marR="7620" lvl="1" indent="-326390">
              <a:lnSpc>
                <a:spcPct val="100000"/>
              </a:lnSpc>
              <a:spcBef>
                <a:spcPts val="1545"/>
              </a:spcBef>
              <a:buFont typeface="Arial MT"/>
              <a:buChar char="–"/>
              <a:tabLst>
                <a:tab pos="683260" algn="l"/>
                <a:tab pos="683895" algn="l"/>
              </a:tabLst>
            </a:pPr>
            <a:r>
              <a:rPr sz="2000" b="1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Example:</a:t>
            </a:r>
            <a:r>
              <a:rPr sz="2000" b="1" i="1" spc="45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the</a:t>
            </a:r>
            <a:r>
              <a:rPr sz="2000" i="1" spc="45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account</a:t>
            </a:r>
            <a:r>
              <a:rPr sz="2000" i="1" spc="44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number</a:t>
            </a:r>
            <a:r>
              <a:rPr sz="2000" i="1" spc="45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of</a:t>
            </a:r>
            <a:r>
              <a:rPr sz="2000" i="1" spc="44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an</a:t>
            </a:r>
            <a:r>
              <a:rPr sz="2000" i="1" spc="45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account,</a:t>
            </a:r>
            <a:r>
              <a:rPr sz="2000" i="1" spc="47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the</a:t>
            </a:r>
            <a:r>
              <a:rPr sz="2000" i="1" spc="45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employee</a:t>
            </a:r>
            <a:r>
              <a:rPr sz="2000" i="1" spc="45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id</a:t>
            </a:r>
            <a:r>
              <a:rPr sz="2000" i="1" spc="44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of</a:t>
            </a:r>
            <a:r>
              <a:rPr sz="2000" i="1" spc="44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10" dirty="0">
                <a:solidFill>
                  <a:srgbClr val="002060"/>
                </a:solidFill>
                <a:latin typeface="Times New Roman"/>
                <a:cs typeface="Times New Roman"/>
              </a:rPr>
              <a:t>an </a:t>
            </a:r>
            <a:r>
              <a:rPr sz="2000" i="1" spc="-484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solidFill>
                  <a:srgbClr val="002060"/>
                </a:solidFill>
                <a:latin typeface="Times New Roman"/>
                <a:cs typeface="Times New Roman"/>
              </a:rPr>
              <a:t>employee</a:t>
            </a:r>
            <a:r>
              <a:rPr sz="2000" i="1" spc="-30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sz="2000" i="1" spc="-5" dirty="0">
                <a:solidFill>
                  <a:srgbClr val="002060"/>
                </a:solidFill>
                <a:latin typeface="Times New Roman"/>
                <a:cs typeface="Times New Roman"/>
              </a:rPr>
              <a:t>etc.</a:t>
            </a:r>
            <a:endParaRPr sz="2000" dirty="0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8551" y="716727"/>
            <a:ext cx="8146898" cy="50590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3200" b="0" u="none" dirty="0">
                <a:latin typeface="Times New Roman"/>
                <a:cs typeface="Times New Roman"/>
              </a:rPr>
              <a:t>DEGREE</a:t>
            </a:r>
            <a:r>
              <a:rPr lang="en-IN" sz="3200" b="0" u="none" spc="-50" dirty="0">
                <a:latin typeface="Times New Roman"/>
                <a:cs typeface="Times New Roman"/>
              </a:rPr>
              <a:t> </a:t>
            </a:r>
            <a:r>
              <a:rPr lang="en-IN" sz="3200" b="0" u="none" dirty="0">
                <a:latin typeface="Times New Roman"/>
                <a:cs typeface="Times New Roman"/>
              </a:rPr>
              <a:t>OF</a:t>
            </a:r>
            <a:r>
              <a:rPr lang="en-IN" sz="3200" b="0" u="none" spc="-20" dirty="0">
                <a:latin typeface="Times New Roman"/>
                <a:cs typeface="Times New Roman"/>
              </a:rPr>
              <a:t> </a:t>
            </a:r>
            <a:r>
              <a:rPr lang="en-IN" sz="3200" b="0" u="none" dirty="0">
                <a:latin typeface="Times New Roman"/>
                <a:cs typeface="Times New Roman"/>
              </a:rPr>
              <a:t>A</a:t>
            </a:r>
            <a:r>
              <a:rPr lang="en-IN" sz="3200" b="0" u="none" spc="-35" dirty="0">
                <a:latin typeface="Times New Roman"/>
                <a:cs typeface="Times New Roman"/>
              </a:rPr>
              <a:t> </a:t>
            </a:r>
            <a:r>
              <a:rPr lang="en-IN" sz="3200" b="0" u="none" dirty="0">
                <a:latin typeface="Times New Roman"/>
                <a:cs typeface="Times New Roman"/>
              </a:rPr>
              <a:t>RELATIONSHIP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6102" y="1799589"/>
            <a:ext cx="613473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200" b="1" spc="-5" dirty="0">
                <a:latin typeface="Times New Roman"/>
                <a:cs typeface="Times New Roman"/>
              </a:rPr>
              <a:t>Degree</a:t>
            </a:r>
            <a:r>
              <a:rPr sz="3200" spc="-5" dirty="0">
                <a:latin typeface="Times New Roman"/>
                <a:cs typeface="Times New Roman"/>
              </a:rPr>
              <a:t>: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number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entity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types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involved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40204" y="2292516"/>
            <a:ext cx="935990" cy="112331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328295" indent="-316230">
              <a:lnSpc>
                <a:spcPct val="100000"/>
              </a:lnSpc>
              <a:spcBef>
                <a:spcPts val="580"/>
              </a:spcBef>
              <a:buFont typeface="Arial MT"/>
              <a:buChar char="–"/>
              <a:tabLst>
                <a:tab pos="328295" algn="l"/>
                <a:tab pos="328930" algn="l"/>
              </a:tabLst>
            </a:pPr>
            <a:r>
              <a:rPr sz="2000" spc="5" dirty="0">
                <a:latin typeface="Times New Roman"/>
                <a:cs typeface="Times New Roman"/>
              </a:rPr>
              <a:t>One</a:t>
            </a:r>
            <a:endParaRPr sz="2000">
              <a:latin typeface="Times New Roman"/>
              <a:cs typeface="Times New Roman"/>
            </a:endParaRPr>
          </a:p>
          <a:p>
            <a:pPr marL="328295" indent="-31623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328295" algn="l"/>
                <a:tab pos="328930" algn="l"/>
              </a:tabLst>
            </a:pPr>
            <a:r>
              <a:rPr sz="2000" spc="-50" dirty="0">
                <a:latin typeface="Times New Roman"/>
                <a:cs typeface="Times New Roman"/>
              </a:rPr>
              <a:t>Two</a:t>
            </a:r>
            <a:endParaRPr sz="2000">
              <a:latin typeface="Times New Roman"/>
              <a:cs typeface="Times New Roman"/>
            </a:endParaRPr>
          </a:p>
          <a:p>
            <a:pPr marL="328295" indent="-31623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328295" algn="l"/>
                <a:tab pos="328930" algn="l"/>
              </a:tabLst>
            </a:pPr>
            <a:r>
              <a:rPr sz="2000" dirty="0">
                <a:latin typeface="Times New Roman"/>
                <a:cs typeface="Times New Roman"/>
              </a:rPr>
              <a:t>Th</a:t>
            </a:r>
            <a:r>
              <a:rPr sz="2000" spc="5" dirty="0">
                <a:latin typeface="Times New Roman"/>
                <a:cs typeface="Times New Roman"/>
              </a:rPr>
              <a:t>r</a:t>
            </a:r>
            <a:r>
              <a:rPr sz="2000" dirty="0">
                <a:latin typeface="Times New Roman"/>
                <a:cs typeface="Times New Roman"/>
              </a:rPr>
              <a:t>ee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59658" y="2292516"/>
            <a:ext cx="82423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sz="2000" i="1" dirty="0">
                <a:latin typeface="Times New Roman"/>
                <a:cs typeface="Times New Roman"/>
              </a:rPr>
              <a:t>Unary </a:t>
            </a:r>
            <a:r>
              <a:rPr sz="2000" i="1" spc="5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Times New Roman"/>
                <a:cs typeface="Times New Roman"/>
              </a:rPr>
              <a:t>Binary </a:t>
            </a:r>
            <a:r>
              <a:rPr sz="2000" i="1" spc="5" dirty="0">
                <a:latin typeface="Times New Roman"/>
                <a:cs typeface="Times New Roman"/>
              </a:rPr>
              <a:t> </a:t>
            </a:r>
            <a:r>
              <a:rPr sz="2000" i="1" spc="-180" dirty="0">
                <a:latin typeface="Times New Roman"/>
                <a:cs typeface="Times New Roman"/>
              </a:rPr>
              <a:t>T</a:t>
            </a:r>
            <a:r>
              <a:rPr sz="2000" i="1" dirty="0">
                <a:latin typeface="Times New Roman"/>
                <a:cs typeface="Times New Roman"/>
              </a:rPr>
              <a:t>ern</a:t>
            </a:r>
            <a:r>
              <a:rPr sz="2000" i="1" spc="5" dirty="0">
                <a:latin typeface="Times New Roman"/>
                <a:cs typeface="Times New Roman"/>
              </a:rPr>
              <a:t>a</a:t>
            </a:r>
            <a:r>
              <a:rPr sz="2000" i="1" dirty="0">
                <a:latin typeface="Times New Roman"/>
                <a:cs typeface="Times New Roman"/>
              </a:rPr>
              <a:t>ry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86636" y="3827145"/>
            <a:ext cx="7061834" cy="170878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400" i="1" dirty="0">
                <a:latin typeface="Times New Roman"/>
                <a:cs typeface="Times New Roman"/>
              </a:rPr>
              <a:t>E.g.:</a:t>
            </a:r>
            <a:r>
              <a:rPr sz="2400" i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1.</a:t>
            </a:r>
            <a:r>
              <a:rPr sz="2400" i="1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employee</a:t>
            </a:r>
            <a:r>
              <a:rPr sz="2400" i="1" spc="-25" dirty="0">
                <a:latin typeface="Times New Roman"/>
                <a:cs typeface="Times New Roman"/>
              </a:rPr>
              <a:t> </a:t>
            </a:r>
            <a:r>
              <a:rPr sz="2400" b="1" i="1" dirty="0">
                <a:latin typeface="Times New Roman"/>
                <a:cs typeface="Times New Roman"/>
              </a:rPr>
              <a:t>manager-of</a:t>
            </a:r>
            <a:r>
              <a:rPr sz="2400" b="1" i="1" spc="-3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employee</a:t>
            </a:r>
            <a:r>
              <a:rPr sz="2400" i="1" spc="-2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latin typeface="Times New Roman"/>
                <a:cs typeface="Times New Roman"/>
              </a:rPr>
              <a:t>is</a:t>
            </a:r>
            <a:r>
              <a:rPr sz="2400" i="1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unary</a:t>
            </a:r>
            <a:endParaRPr sz="2400">
              <a:latin typeface="Times New Roman"/>
              <a:cs typeface="Times New Roman"/>
            </a:endParaRPr>
          </a:p>
          <a:p>
            <a:pPr marL="1003300" lvl="1" indent="-305435">
              <a:lnSpc>
                <a:spcPct val="100000"/>
              </a:lnSpc>
              <a:spcBef>
                <a:spcPts val="575"/>
              </a:spcBef>
              <a:buAutoNum type="arabicPeriod" startAt="2"/>
              <a:tabLst>
                <a:tab pos="1003935" algn="l"/>
              </a:tabLst>
            </a:pPr>
            <a:r>
              <a:rPr sz="2400" i="1" dirty="0">
                <a:latin typeface="Times New Roman"/>
                <a:cs typeface="Times New Roman"/>
              </a:rPr>
              <a:t>employee</a:t>
            </a:r>
            <a:r>
              <a:rPr sz="2400" i="1" spc="-30" dirty="0">
                <a:latin typeface="Times New Roman"/>
                <a:cs typeface="Times New Roman"/>
              </a:rPr>
              <a:t> </a:t>
            </a:r>
            <a:r>
              <a:rPr sz="2400" b="1" i="1" spc="-5" dirty="0">
                <a:latin typeface="Times New Roman"/>
                <a:cs typeface="Times New Roman"/>
              </a:rPr>
              <a:t>works-for</a:t>
            </a:r>
            <a:r>
              <a:rPr sz="2400" b="1" i="1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department</a:t>
            </a:r>
            <a:r>
              <a:rPr sz="2400" i="1" spc="-2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latin typeface="Times New Roman"/>
                <a:cs typeface="Times New Roman"/>
              </a:rPr>
              <a:t>is </a:t>
            </a:r>
            <a:r>
              <a:rPr sz="2400" i="1" dirty="0">
                <a:latin typeface="Times New Roman"/>
                <a:cs typeface="Times New Roman"/>
              </a:rPr>
              <a:t>binary</a:t>
            </a:r>
            <a:endParaRPr sz="2400">
              <a:latin typeface="Times New Roman"/>
              <a:cs typeface="Times New Roman"/>
            </a:endParaRPr>
          </a:p>
          <a:p>
            <a:pPr marL="1003935" lvl="1" indent="-306070">
              <a:lnSpc>
                <a:spcPct val="100000"/>
              </a:lnSpc>
              <a:spcBef>
                <a:spcPts val="580"/>
              </a:spcBef>
              <a:buAutoNum type="arabicPeriod" startAt="2"/>
              <a:tabLst>
                <a:tab pos="1004569" algn="l"/>
              </a:tabLst>
            </a:pPr>
            <a:r>
              <a:rPr sz="2400" i="1" dirty="0">
                <a:latin typeface="Times New Roman"/>
                <a:cs typeface="Times New Roman"/>
              </a:rPr>
              <a:t>customer</a:t>
            </a:r>
            <a:r>
              <a:rPr sz="2400" i="1" spc="-25" dirty="0">
                <a:latin typeface="Times New Roman"/>
                <a:cs typeface="Times New Roman"/>
              </a:rPr>
              <a:t> </a:t>
            </a:r>
            <a:r>
              <a:rPr sz="2400" b="1" i="1" dirty="0">
                <a:latin typeface="Times New Roman"/>
                <a:cs typeface="Times New Roman"/>
              </a:rPr>
              <a:t>purchase </a:t>
            </a:r>
            <a:r>
              <a:rPr sz="2400" i="1" dirty="0">
                <a:latin typeface="Times New Roman"/>
                <a:cs typeface="Times New Roman"/>
              </a:rPr>
              <a:t>item,</a:t>
            </a:r>
            <a:r>
              <a:rPr sz="2400" i="1" spc="-4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shop</a:t>
            </a:r>
            <a:r>
              <a:rPr sz="2400" i="1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keeper</a:t>
            </a:r>
            <a:r>
              <a:rPr sz="2400" i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is</a:t>
            </a:r>
            <a:r>
              <a:rPr sz="2400" i="1" spc="-1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a</a:t>
            </a:r>
            <a:r>
              <a:rPr sz="2400" i="1" spc="-1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ternary</a:t>
            </a:r>
            <a:endParaRPr sz="2400">
              <a:latin typeface="Times New Roman"/>
              <a:cs typeface="Times New Roman"/>
            </a:endParaRPr>
          </a:p>
          <a:p>
            <a:pPr marL="364490">
              <a:lnSpc>
                <a:spcPct val="100000"/>
              </a:lnSpc>
            </a:pPr>
            <a:r>
              <a:rPr sz="2400" i="1" spc="-10" dirty="0">
                <a:latin typeface="Times New Roman"/>
                <a:cs typeface="Times New Roman"/>
              </a:rPr>
              <a:t>relationship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2575" y="168021"/>
            <a:ext cx="329374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dirty="0">
                <a:latin typeface="Times New Roman"/>
                <a:cs typeface="Times New Roman"/>
              </a:rPr>
              <a:t>Unary</a:t>
            </a:r>
            <a:r>
              <a:rPr sz="3300" b="0" u="none" spc="-70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Relationship</a:t>
            </a:r>
            <a:endParaRPr sz="33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389251" y="1781154"/>
            <a:ext cx="4406900" cy="1497330"/>
            <a:chOff x="2389251" y="1781154"/>
            <a:chExt cx="4406900" cy="1497330"/>
          </a:xfrm>
        </p:grpSpPr>
        <p:sp>
          <p:nvSpPr>
            <p:cNvPr id="4" name="object 4"/>
            <p:cNvSpPr/>
            <p:nvPr/>
          </p:nvSpPr>
          <p:spPr>
            <a:xfrm>
              <a:off x="4821301" y="2001901"/>
              <a:ext cx="1968500" cy="1206500"/>
            </a:xfrm>
            <a:custGeom>
              <a:avLst/>
              <a:gdLst/>
              <a:ahLst/>
              <a:cxnLst/>
              <a:rect l="l" t="t" r="r" b="b"/>
              <a:pathLst>
                <a:path w="1968500" h="1206500">
                  <a:moveTo>
                    <a:pt x="984250" y="0"/>
                  </a:moveTo>
                  <a:lnTo>
                    <a:pt x="0" y="603250"/>
                  </a:lnTo>
                  <a:lnTo>
                    <a:pt x="984250" y="1206500"/>
                  </a:lnTo>
                  <a:lnTo>
                    <a:pt x="1968500" y="603250"/>
                  </a:lnTo>
                  <a:lnTo>
                    <a:pt x="984250" y="0"/>
                  </a:lnTo>
                  <a:close/>
                </a:path>
              </a:pathLst>
            </a:custGeom>
            <a:solidFill>
              <a:srgbClr val="EDEBE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821301" y="2001901"/>
              <a:ext cx="1968500" cy="1206500"/>
            </a:xfrm>
            <a:custGeom>
              <a:avLst/>
              <a:gdLst/>
              <a:ahLst/>
              <a:cxnLst/>
              <a:rect l="l" t="t" r="r" b="b"/>
              <a:pathLst>
                <a:path w="1968500" h="1206500">
                  <a:moveTo>
                    <a:pt x="0" y="603250"/>
                  </a:moveTo>
                  <a:lnTo>
                    <a:pt x="984250" y="0"/>
                  </a:lnTo>
                  <a:lnTo>
                    <a:pt x="1968500" y="603250"/>
                  </a:lnTo>
                  <a:lnTo>
                    <a:pt x="984250" y="1206500"/>
                  </a:lnTo>
                  <a:lnTo>
                    <a:pt x="0" y="6032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395601" y="1787504"/>
              <a:ext cx="3163570" cy="1484630"/>
            </a:xfrm>
            <a:custGeom>
              <a:avLst/>
              <a:gdLst/>
              <a:ahLst/>
              <a:cxnLst/>
              <a:rect l="l" t="t" r="r" b="b"/>
              <a:pathLst>
                <a:path w="3163570" h="1484629">
                  <a:moveTo>
                    <a:pt x="2817622" y="1041674"/>
                  </a:moveTo>
                  <a:lnTo>
                    <a:pt x="2792125" y="1092590"/>
                  </a:lnTo>
                  <a:lnTo>
                    <a:pt x="2751564" y="1155637"/>
                  </a:lnTo>
                  <a:lnTo>
                    <a:pt x="2703915" y="1213325"/>
                  </a:lnTo>
                  <a:lnTo>
                    <a:pt x="2649586" y="1265600"/>
                  </a:lnTo>
                  <a:lnTo>
                    <a:pt x="2620045" y="1289692"/>
                  </a:lnTo>
                  <a:lnTo>
                    <a:pt x="2588987" y="1312412"/>
                  </a:lnTo>
                  <a:lnTo>
                    <a:pt x="2556464" y="1333753"/>
                  </a:lnTo>
                  <a:lnTo>
                    <a:pt x="2522526" y="1353709"/>
                  </a:lnTo>
                  <a:lnTo>
                    <a:pt x="2487224" y="1372272"/>
                  </a:lnTo>
                  <a:lnTo>
                    <a:pt x="2450610" y="1389438"/>
                  </a:lnTo>
                  <a:lnTo>
                    <a:pt x="2412735" y="1405198"/>
                  </a:lnTo>
                  <a:lnTo>
                    <a:pt x="2373650" y="1419547"/>
                  </a:lnTo>
                  <a:lnTo>
                    <a:pt x="2333406" y="1432479"/>
                  </a:lnTo>
                  <a:lnTo>
                    <a:pt x="2292053" y="1443986"/>
                  </a:lnTo>
                  <a:lnTo>
                    <a:pt x="2249643" y="1454062"/>
                  </a:lnTo>
                  <a:lnTo>
                    <a:pt x="2206228" y="1462701"/>
                  </a:lnTo>
                  <a:lnTo>
                    <a:pt x="2161858" y="1469896"/>
                  </a:lnTo>
                  <a:lnTo>
                    <a:pt x="2116584" y="1475641"/>
                  </a:lnTo>
                  <a:lnTo>
                    <a:pt x="2070457" y="1479929"/>
                  </a:lnTo>
                  <a:lnTo>
                    <a:pt x="2023528" y="1482754"/>
                  </a:lnTo>
                  <a:lnTo>
                    <a:pt x="1975849" y="1484109"/>
                  </a:lnTo>
                  <a:lnTo>
                    <a:pt x="1927470" y="1483988"/>
                  </a:lnTo>
                  <a:lnTo>
                    <a:pt x="1878443" y="1482385"/>
                  </a:lnTo>
                  <a:lnTo>
                    <a:pt x="1828819" y="1479292"/>
                  </a:lnTo>
                  <a:lnTo>
                    <a:pt x="1778648" y="1474703"/>
                  </a:lnTo>
                  <a:lnTo>
                    <a:pt x="1727982" y="1468612"/>
                  </a:lnTo>
                  <a:lnTo>
                    <a:pt x="1676871" y="1461013"/>
                  </a:lnTo>
                  <a:lnTo>
                    <a:pt x="1625368" y="1451898"/>
                  </a:lnTo>
                  <a:lnTo>
                    <a:pt x="1573522" y="1441262"/>
                  </a:lnTo>
                  <a:lnTo>
                    <a:pt x="1521386" y="1429097"/>
                  </a:lnTo>
                  <a:lnTo>
                    <a:pt x="1469009" y="1415398"/>
                  </a:lnTo>
                  <a:lnTo>
                    <a:pt x="1416444" y="1400158"/>
                  </a:lnTo>
                  <a:lnTo>
                    <a:pt x="1363741" y="1383370"/>
                  </a:lnTo>
                  <a:lnTo>
                    <a:pt x="1310951" y="1365028"/>
                  </a:lnTo>
                  <a:lnTo>
                    <a:pt x="1258126" y="1345125"/>
                  </a:lnTo>
                  <a:lnTo>
                    <a:pt x="1205316" y="1323656"/>
                  </a:lnTo>
                  <a:lnTo>
                    <a:pt x="1152572" y="1300613"/>
                  </a:lnTo>
                  <a:lnTo>
                    <a:pt x="1099947" y="1275989"/>
                  </a:lnTo>
                </a:path>
                <a:path w="3163570" h="1484629">
                  <a:moveTo>
                    <a:pt x="0" y="351937"/>
                  </a:moveTo>
                  <a:lnTo>
                    <a:pt x="14641" y="313348"/>
                  </a:lnTo>
                  <a:lnTo>
                    <a:pt x="35222" y="276998"/>
                  </a:lnTo>
                  <a:lnTo>
                    <a:pt x="61598" y="242888"/>
                  </a:lnTo>
                  <a:lnTo>
                    <a:pt x="93623" y="211019"/>
                  </a:lnTo>
                  <a:lnTo>
                    <a:pt x="131152" y="181389"/>
                  </a:lnTo>
                  <a:lnTo>
                    <a:pt x="174039" y="154000"/>
                  </a:lnTo>
                  <a:lnTo>
                    <a:pt x="222139" y="128850"/>
                  </a:lnTo>
                  <a:lnTo>
                    <a:pt x="275307" y="105940"/>
                  </a:lnTo>
                  <a:lnTo>
                    <a:pt x="333397" y="85270"/>
                  </a:lnTo>
                  <a:lnTo>
                    <a:pt x="396265" y="66840"/>
                  </a:lnTo>
                  <a:lnTo>
                    <a:pt x="463764" y="50650"/>
                  </a:lnTo>
                  <a:lnTo>
                    <a:pt x="535749" y="36699"/>
                  </a:lnTo>
                  <a:lnTo>
                    <a:pt x="573379" y="30563"/>
                  </a:lnTo>
                  <a:lnTo>
                    <a:pt x="612076" y="24987"/>
                  </a:lnTo>
                  <a:lnTo>
                    <a:pt x="651822" y="19971"/>
                  </a:lnTo>
                  <a:lnTo>
                    <a:pt x="692599" y="15515"/>
                  </a:lnTo>
                  <a:lnTo>
                    <a:pt x="734388" y="11619"/>
                  </a:lnTo>
                  <a:lnTo>
                    <a:pt x="777172" y="8283"/>
                  </a:lnTo>
                  <a:lnTo>
                    <a:pt x="820932" y="5507"/>
                  </a:lnTo>
                  <a:lnTo>
                    <a:pt x="865650" y="3290"/>
                  </a:lnTo>
                  <a:lnTo>
                    <a:pt x="911308" y="1633"/>
                  </a:lnTo>
                  <a:lnTo>
                    <a:pt x="957887" y="537"/>
                  </a:lnTo>
                  <a:lnTo>
                    <a:pt x="1005371" y="0"/>
                  </a:lnTo>
                  <a:lnTo>
                    <a:pt x="1053740" y="22"/>
                  </a:lnTo>
                  <a:lnTo>
                    <a:pt x="1102976" y="605"/>
                  </a:lnTo>
                  <a:lnTo>
                    <a:pt x="1153061" y="1747"/>
                  </a:lnTo>
                  <a:lnTo>
                    <a:pt x="1203977" y="3450"/>
                  </a:lnTo>
                  <a:lnTo>
                    <a:pt x="1255706" y="5712"/>
                  </a:lnTo>
                  <a:lnTo>
                    <a:pt x="1308229" y="8534"/>
                  </a:lnTo>
                  <a:lnTo>
                    <a:pt x="1361529" y="11915"/>
                  </a:lnTo>
                  <a:lnTo>
                    <a:pt x="1415587" y="15857"/>
                  </a:lnTo>
                  <a:lnTo>
                    <a:pt x="1470386" y="20358"/>
                  </a:lnTo>
                  <a:lnTo>
                    <a:pt x="1525906" y="25419"/>
                  </a:lnTo>
                  <a:lnTo>
                    <a:pt x="1582130" y="31039"/>
                  </a:lnTo>
                  <a:lnTo>
                    <a:pt x="1639039" y="37220"/>
                  </a:lnTo>
                  <a:lnTo>
                    <a:pt x="1696616" y="43960"/>
                  </a:lnTo>
                  <a:lnTo>
                    <a:pt x="1754843" y="51260"/>
                  </a:lnTo>
                  <a:lnTo>
                    <a:pt x="1813700" y="59120"/>
                  </a:lnTo>
                  <a:lnTo>
                    <a:pt x="1873170" y="67539"/>
                  </a:lnTo>
                  <a:lnTo>
                    <a:pt x="1933236" y="76518"/>
                  </a:lnTo>
                  <a:lnTo>
                    <a:pt x="1993877" y="86057"/>
                  </a:lnTo>
                  <a:lnTo>
                    <a:pt x="2055077" y="96156"/>
                  </a:lnTo>
                  <a:lnTo>
                    <a:pt x="2116818" y="106814"/>
                  </a:lnTo>
                  <a:lnTo>
                    <a:pt x="2179080" y="118032"/>
                  </a:lnTo>
                  <a:lnTo>
                    <a:pt x="2241847" y="129810"/>
                  </a:lnTo>
                  <a:lnTo>
                    <a:pt x="2305099" y="142147"/>
                  </a:lnTo>
                  <a:lnTo>
                    <a:pt x="2368819" y="155044"/>
                  </a:lnTo>
                  <a:lnTo>
                    <a:pt x="2432988" y="168501"/>
                  </a:lnTo>
                  <a:lnTo>
                    <a:pt x="2497588" y="182517"/>
                  </a:lnTo>
                  <a:lnTo>
                    <a:pt x="2562602" y="197093"/>
                  </a:lnTo>
                  <a:lnTo>
                    <a:pt x="2628010" y="212229"/>
                  </a:lnTo>
                  <a:lnTo>
                    <a:pt x="2693795" y="227924"/>
                  </a:lnTo>
                  <a:lnTo>
                    <a:pt x="2759939" y="244179"/>
                  </a:lnTo>
                  <a:lnTo>
                    <a:pt x="2826424" y="260994"/>
                  </a:lnTo>
                  <a:lnTo>
                    <a:pt x="2893230" y="278368"/>
                  </a:lnTo>
                  <a:lnTo>
                    <a:pt x="2960341" y="296302"/>
                  </a:lnTo>
                  <a:lnTo>
                    <a:pt x="3027737" y="314796"/>
                  </a:lnTo>
                  <a:lnTo>
                    <a:pt x="3095402" y="333849"/>
                  </a:lnTo>
                  <a:lnTo>
                    <a:pt x="3163316" y="353461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322450" y="2160523"/>
            <a:ext cx="2197100" cy="12827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2650">
              <a:latin typeface="Times New Roman"/>
              <a:cs typeface="Times New Roman"/>
            </a:endParaRPr>
          </a:p>
          <a:p>
            <a:pPr marL="3683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Employee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04840" y="2328113"/>
            <a:ext cx="11271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Manages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807719" y="4270247"/>
            <a:ext cx="7385684" cy="1388745"/>
            <a:chOff x="807719" y="4270247"/>
            <a:chExt cx="7385684" cy="1388745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8011" y="4297690"/>
              <a:ext cx="7315200" cy="127709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7719" y="4270247"/>
              <a:ext cx="7385304" cy="138836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96505" y="4316094"/>
              <a:ext cx="7238225" cy="1200277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896505" y="4316094"/>
              <a:ext cx="7238365" cy="1200785"/>
            </a:xfrm>
            <a:custGeom>
              <a:avLst/>
              <a:gdLst/>
              <a:ahLst/>
              <a:cxnLst/>
              <a:rect l="l" t="t" r="r" b="b"/>
              <a:pathLst>
                <a:path w="7238365" h="1200785">
                  <a:moveTo>
                    <a:pt x="0" y="0"/>
                  </a:moveTo>
                  <a:lnTo>
                    <a:pt x="7038200" y="0"/>
                  </a:lnTo>
                  <a:lnTo>
                    <a:pt x="7084070" y="5281"/>
                  </a:lnTo>
                  <a:lnTo>
                    <a:pt x="7126174" y="20327"/>
                  </a:lnTo>
                  <a:lnTo>
                    <a:pt x="7163313" y="43937"/>
                  </a:lnTo>
                  <a:lnTo>
                    <a:pt x="7194288" y="74911"/>
                  </a:lnTo>
                  <a:lnTo>
                    <a:pt x="7217897" y="112050"/>
                  </a:lnTo>
                  <a:lnTo>
                    <a:pt x="7232943" y="154155"/>
                  </a:lnTo>
                  <a:lnTo>
                    <a:pt x="7238225" y="200024"/>
                  </a:lnTo>
                  <a:lnTo>
                    <a:pt x="7238225" y="1200276"/>
                  </a:lnTo>
                  <a:lnTo>
                    <a:pt x="0" y="1200276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97B85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975461" y="4342638"/>
            <a:ext cx="699262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buSzPct val="94444"/>
              <a:buChar char="•"/>
              <a:tabLst>
                <a:tab pos="93980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unary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relationship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represented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dirty="0">
                <a:latin typeface="Times New Roman"/>
                <a:cs typeface="Times New Roman"/>
              </a:rPr>
              <a:t> a </a:t>
            </a:r>
            <a:r>
              <a:rPr sz="1800" spc="-5" dirty="0">
                <a:latin typeface="Times New Roman"/>
                <a:cs typeface="Times New Roman"/>
              </a:rPr>
              <a:t>diamond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which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connects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entity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itself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 loop.</a:t>
            </a:r>
            <a:endParaRPr sz="1800">
              <a:latin typeface="Times New Roman"/>
              <a:cs typeface="Times New Roman"/>
            </a:endParaRPr>
          </a:p>
          <a:p>
            <a:pPr marL="93345" indent="-81280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dirty="0">
                <a:latin typeface="Times New Roman"/>
                <a:cs typeface="Times New Roman"/>
              </a:rPr>
              <a:t>The relationship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above </a:t>
            </a:r>
            <a:r>
              <a:rPr sz="1800" spc="-5" dirty="0">
                <a:latin typeface="Times New Roman"/>
                <a:cs typeface="Times New Roman"/>
              </a:rPr>
              <a:t>means,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some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instances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employee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</a:t>
            </a:r>
            <a:r>
              <a:rPr sz="1800" dirty="0">
                <a:latin typeface="Times New Roman"/>
                <a:cs typeface="Times New Roman"/>
              </a:rPr>
              <a:t> other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Times New Roman"/>
                <a:cs typeface="Times New Roman"/>
              </a:rPr>
              <a:t>instances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Employee.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15" name="Picture 14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B271419D-765B-67F2-8A35-FA3C011AF3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74846" y="168021"/>
            <a:ext cx="199072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dirty="0">
                <a:latin typeface="Times New Roman"/>
                <a:cs typeface="Times New Roman"/>
              </a:rPr>
              <a:t>Role</a:t>
            </a:r>
            <a:r>
              <a:rPr sz="3300" b="0" u="none" spc="-105" dirty="0">
                <a:latin typeface="Times New Roman"/>
                <a:cs typeface="Times New Roman"/>
              </a:rPr>
              <a:t> </a:t>
            </a:r>
            <a:r>
              <a:rPr sz="3300" b="0" u="none" dirty="0">
                <a:latin typeface="Times New Roman"/>
                <a:cs typeface="Times New Roman"/>
              </a:rPr>
              <a:t>names</a:t>
            </a:r>
            <a:endParaRPr sz="33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93850" y="3191870"/>
            <a:ext cx="5480050" cy="1668780"/>
            <a:chOff x="1593850" y="3191870"/>
            <a:chExt cx="5480050" cy="1668780"/>
          </a:xfrm>
        </p:grpSpPr>
        <p:sp>
          <p:nvSpPr>
            <p:cNvPr id="4" name="object 4"/>
            <p:cNvSpPr/>
            <p:nvPr/>
          </p:nvSpPr>
          <p:spPr>
            <a:xfrm>
              <a:off x="1600200" y="3571240"/>
              <a:ext cx="2197100" cy="1282700"/>
            </a:xfrm>
            <a:custGeom>
              <a:avLst/>
              <a:gdLst/>
              <a:ahLst/>
              <a:cxnLst/>
              <a:rect l="l" t="t" r="r" b="b"/>
              <a:pathLst>
                <a:path w="2197100" h="1282700">
                  <a:moveTo>
                    <a:pt x="0" y="1282700"/>
                  </a:moveTo>
                  <a:lnTo>
                    <a:pt x="2197100" y="1282700"/>
                  </a:lnTo>
                  <a:lnTo>
                    <a:pt x="2197100" y="0"/>
                  </a:lnTo>
                  <a:lnTo>
                    <a:pt x="0" y="0"/>
                  </a:lnTo>
                  <a:lnTo>
                    <a:pt x="0" y="128270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099050" y="3412490"/>
              <a:ext cx="1968500" cy="1206500"/>
            </a:xfrm>
            <a:custGeom>
              <a:avLst/>
              <a:gdLst/>
              <a:ahLst/>
              <a:cxnLst/>
              <a:rect l="l" t="t" r="r" b="b"/>
              <a:pathLst>
                <a:path w="1968500" h="1206500">
                  <a:moveTo>
                    <a:pt x="984250" y="0"/>
                  </a:moveTo>
                  <a:lnTo>
                    <a:pt x="0" y="603250"/>
                  </a:lnTo>
                  <a:lnTo>
                    <a:pt x="984250" y="1206500"/>
                  </a:lnTo>
                  <a:lnTo>
                    <a:pt x="1968500" y="603250"/>
                  </a:lnTo>
                  <a:lnTo>
                    <a:pt x="984250" y="0"/>
                  </a:lnTo>
                  <a:close/>
                </a:path>
              </a:pathLst>
            </a:custGeom>
            <a:solidFill>
              <a:srgbClr val="EDEBE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9050" y="3412490"/>
              <a:ext cx="1968500" cy="1206500"/>
            </a:xfrm>
            <a:custGeom>
              <a:avLst/>
              <a:gdLst/>
              <a:ahLst/>
              <a:cxnLst/>
              <a:rect l="l" t="t" r="r" b="b"/>
              <a:pathLst>
                <a:path w="1968500" h="1206500">
                  <a:moveTo>
                    <a:pt x="0" y="603250"/>
                  </a:moveTo>
                  <a:lnTo>
                    <a:pt x="984250" y="0"/>
                  </a:lnTo>
                  <a:lnTo>
                    <a:pt x="1968500" y="603250"/>
                  </a:lnTo>
                  <a:lnTo>
                    <a:pt x="984250" y="1206500"/>
                  </a:lnTo>
                  <a:lnTo>
                    <a:pt x="0" y="6032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73297" y="4239895"/>
              <a:ext cx="1717675" cy="442595"/>
            </a:xfrm>
            <a:custGeom>
              <a:avLst/>
              <a:gdLst/>
              <a:ahLst/>
              <a:cxnLst/>
              <a:rect l="l" t="t" r="r" b="b"/>
              <a:pathLst>
                <a:path w="1717675" h="442595">
                  <a:moveTo>
                    <a:pt x="1717675" y="0"/>
                  </a:moveTo>
                  <a:lnTo>
                    <a:pt x="1692188" y="50916"/>
                  </a:lnTo>
                  <a:lnTo>
                    <a:pt x="1651643" y="113963"/>
                  </a:lnTo>
                  <a:lnTo>
                    <a:pt x="1604009" y="171650"/>
                  </a:lnTo>
                  <a:lnTo>
                    <a:pt x="1549693" y="223925"/>
                  </a:lnTo>
                  <a:lnTo>
                    <a:pt x="1520158" y="248017"/>
                  </a:lnTo>
                  <a:lnTo>
                    <a:pt x="1489105" y="270736"/>
                  </a:lnTo>
                  <a:lnTo>
                    <a:pt x="1456587" y="292076"/>
                  </a:lnTo>
                  <a:lnTo>
                    <a:pt x="1422653" y="312031"/>
                  </a:lnTo>
                  <a:lnTo>
                    <a:pt x="1387356" y="330594"/>
                  </a:lnTo>
                  <a:lnTo>
                    <a:pt x="1350746" y="347759"/>
                  </a:lnTo>
                  <a:lnTo>
                    <a:pt x="1312874" y="363518"/>
                  </a:lnTo>
                  <a:lnTo>
                    <a:pt x="1273791" y="377866"/>
                  </a:lnTo>
                  <a:lnTo>
                    <a:pt x="1233549" y="390796"/>
                  </a:lnTo>
                  <a:lnTo>
                    <a:pt x="1192198" y="402302"/>
                  </a:lnTo>
                  <a:lnTo>
                    <a:pt x="1149790" y="412377"/>
                  </a:lnTo>
                  <a:lnTo>
                    <a:pt x="1106376" y="421014"/>
                  </a:lnTo>
                  <a:lnTo>
                    <a:pt x="1062006" y="428207"/>
                  </a:lnTo>
                  <a:lnTo>
                    <a:pt x="1016732" y="433949"/>
                  </a:lnTo>
                  <a:lnTo>
                    <a:pt x="970604" y="438235"/>
                  </a:lnTo>
                  <a:lnTo>
                    <a:pt x="923675" y="441057"/>
                  </a:lnTo>
                  <a:lnTo>
                    <a:pt x="875994" y="442409"/>
                  </a:lnTo>
                  <a:lnTo>
                    <a:pt x="827614" y="442285"/>
                  </a:lnTo>
                  <a:lnTo>
                    <a:pt x="778584" y="440678"/>
                  </a:lnTo>
                  <a:lnTo>
                    <a:pt x="728957" y="437581"/>
                  </a:lnTo>
                  <a:lnTo>
                    <a:pt x="678783" y="432988"/>
                  </a:lnTo>
                  <a:lnTo>
                    <a:pt x="628113" y="426893"/>
                  </a:lnTo>
                  <a:lnTo>
                    <a:pt x="576999" y="419288"/>
                  </a:lnTo>
                  <a:lnTo>
                    <a:pt x="525491" y="410168"/>
                  </a:lnTo>
                  <a:lnTo>
                    <a:pt x="473641" y="399527"/>
                  </a:lnTo>
                  <a:lnTo>
                    <a:pt x="421499" y="387356"/>
                  </a:lnTo>
                  <a:lnTo>
                    <a:pt x="369116" y="373651"/>
                  </a:lnTo>
                  <a:lnTo>
                    <a:pt x="316545" y="358404"/>
                  </a:lnTo>
                  <a:lnTo>
                    <a:pt x="263835" y="341609"/>
                  </a:lnTo>
                  <a:lnTo>
                    <a:pt x="211038" y="323260"/>
                  </a:lnTo>
                  <a:lnTo>
                    <a:pt x="158205" y="303350"/>
                  </a:lnTo>
                  <a:lnTo>
                    <a:pt x="105387" y="281872"/>
                  </a:lnTo>
                  <a:lnTo>
                    <a:pt x="52634" y="258820"/>
                  </a:lnTo>
                  <a:lnTo>
                    <a:pt x="0" y="234187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673477" y="3198220"/>
              <a:ext cx="3163570" cy="353695"/>
            </a:xfrm>
            <a:custGeom>
              <a:avLst/>
              <a:gdLst/>
              <a:ahLst/>
              <a:cxnLst/>
              <a:rect l="l" t="t" r="r" b="b"/>
              <a:pathLst>
                <a:path w="3163570" h="353695">
                  <a:moveTo>
                    <a:pt x="0" y="351937"/>
                  </a:moveTo>
                  <a:lnTo>
                    <a:pt x="14641" y="313348"/>
                  </a:lnTo>
                  <a:lnTo>
                    <a:pt x="35221" y="276998"/>
                  </a:lnTo>
                  <a:lnTo>
                    <a:pt x="61595" y="242888"/>
                  </a:lnTo>
                  <a:lnTo>
                    <a:pt x="93618" y="211019"/>
                  </a:lnTo>
                  <a:lnTo>
                    <a:pt x="131145" y="181389"/>
                  </a:lnTo>
                  <a:lnTo>
                    <a:pt x="174029" y="154000"/>
                  </a:lnTo>
                  <a:lnTo>
                    <a:pt x="222126" y="128850"/>
                  </a:lnTo>
                  <a:lnTo>
                    <a:pt x="275290" y="105940"/>
                  </a:lnTo>
                  <a:lnTo>
                    <a:pt x="333377" y="85270"/>
                  </a:lnTo>
                  <a:lnTo>
                    <a:pt x="396240" y="66840"/>
                  </a:lnTo>
                  <a:lnTo>
                    <a:pt x="463735" y="50650"/>
                  </a:lnTo>
                  <a:lnTo>
                    <a:pt x="535716" y="36699"/>
                  </a:lnTo>
                  <a:lnTo>
                    <a:pt x="573343" y="30563"/>
                  </a:lnTo>
                  <a:lnTo>
                    <a:pt x="612038" y="24987"/>
                  </a:lnTo>
                  <a:lnTo>
                    <a:pt x="651781" y="19971"/>
                  </a:lnTo>
                  <a:lnTo>
                    <a:pt x="692555" y="15515"/>
                  </a:lnTo>
                  <a:lnTo>
                    <a:pt x="734342" y="11619"/>
                  </a:lnTo>
                  <a:lnTo>
                    <a:pt x="777123" y="8283"/>
                  </a:lnTo>
                  <a:lnTo>
                    <a:pt x="820880" y="5507"/>
                  </a:lnTo>
                  <a:lnTo>
                    <a:pt x="865596" y="3290"/>
                  </a:lnTo>
                  <a:lnTo>
                    <a:pt x="911251" y="1633"/>
                  </a:lnTo>
                  <a:lnTo>
                    <a:pt x="957828" y="537"/>
                  </a:lnTo>
                  <a:lnTo>
                    <a:pt x="1005309" y="0"/>
                  </a:lnTo>
                  <a:lnTo>
                    <a:pt x="1053675" y="22"/>
                  </a:lnTo>
                  <a:lnTo>
                    <a:pt x="1102908" y="605"/>
                  </a:lnTo>
                  <a:lnTo>
                    <a:pt x="1152991" y="1747"/>
                  </a:lnTo>
                  <a:lnTo>
                    <a:pt x="1203904" y="3450"/>
                  </a:lnTo>
                  <a:lnTo>
                    <a:pt x="1255630" y="5712"/>
                  </a:lnTo>
                  <a:lnTo>
                    <a:pt x="1308151" y="8534"/>
                  </a:lnTo>
                  <a:lnTo>
                    <a:pt x="1361448" y="11915"/>
                  </a:lnTo>
                  <a:lnTo>
                    <a:pt x="1415504" y="15857"/>
                  </a:lnTo>
                  <a:lnTo>
                    <a:pt x="1470300" y="20358"/>
                  </a:lnTo>
                  <a:lnTo>
                    <a:pt x="1525818" y="25419"/>
                  </a:lnTo>
                  <a:lnTo>
                    <a:pt x="1582039" y="31039"/>
                  </a:lnTo>
                  <a:lnTo>
                    <a:pt x="1638946" y="37220"/>
                  </a:lnTo>
                  <a:lnTo>
                    <a:pt x="1696521" y="43960"/>
                  </a:lnTo>
                  <a:lnTo>
                    <a:pt x="1754745" y="51260"/>
                  </a:lnTo>
                  <a:lnTo>
                    <a:pt x="1813600" y="59120"/>
                  </a:lnTo>
                  <a:lnTo>
                    <a:pt x="1873068" y="67539"/>
                  </a:lnTo>
                  <a:lnTo>
                    <a:pt x="1933131" y="76518"/>
                  </a:lnTo>
                  <a:lnTo>
                    <a:pt x="1993771" y="86057"/>
                  </a:lnTo>
                  <a:lnTo>
                    <a:pt x="2054969" y="96156"/>
                  </a:lnTo>
                  <a:lnTo>
                    <a:pt x="2116707" y="106814"/>
                  </a:lnTo>
                  <a:lnTo>
                    <a:pt x="2178968" y="118032"/>
                  </a:lnTo>
                  <a:lnTo>
                    <a:pt x="2241732" y="129810"/>
                  </a:lnTo>
                  <a:lnTo>
                    <a:pt x="2304983" y="142147"/>
                  </a:lnTo>
                  <a:lnTo>
                    <a:pt x="2368701" y="155044"/>
                  </a:lnTo>
                  <a:lnTo>
                    <a:pt x="2432869" y="168501"/>
                  </a:lnTo>
                  <a:lnTo>
                    <a:pt x="2497468" y="182517"/>
                  </a:lnTo>
                  <a:lnTo>
                    <a:pt x="2562480" y="197093"/>
                  </a:lnTo>
                  <a:lnTo>
                    <a:pt x="2627888" y="212229"/>
                  </a:lnTo>
                  <a:lnTo>
                    <a:pt x="2693672" y="227924"/>
                  </a:lnTo>
                  <a:lnTo>
                    <a:pt x="2759815" y="244179"/>
                  </a:lnTo>
                  <a:lnTo>
                    <a:pt x="2826298" y="260994"/>
                  </a:lnTo>
                  <a:lnTo>
                    <a:pt x="2893104" y="278368"/>
                  </a:lnTo>
                  <a:lnTo>
                    <a:pt x="2960214" y="296302"/>
                  </a:lnTo>
                  <a:lnTo>
                    <a:pt x="3027611" y="314796"/>
                  </a:lnTo>
                  <a:lnTo>
                    <a:pt x="3095275" y="333849"/>
                  </a:lnTo>
                  <a:lnTo>
                    <a:pt x="3163189" y="353461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56054" y="3195320"/>
            <a:ext cx="12611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Employee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82590" y="2987116"/>
            <a:ext cx="11271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Manages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75428" y="4817109"/>
            <a:ext cx="838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Manager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xfrm>
            <a:off x="559714" y="1425651"/>
            <a:ext cx="8050886" cy="15933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400" b="1" dirty="0"/>
              <a:t>Role</a:t>
            </a:r>
            <a:r>
              <a:rPr sz="2400" b="1" spc="-5" dirty="0"/>
              <a:t> </a:t>
            </a:r>
            <a:r>
              <a:rPr sz="2400" b="1" dirty="0"/>
              <a:t>names</a:t>
            </a:r>
            <a:r>
              <a:rPr sz="2400" b="1" spc="-15" dirty="0"/>
              <a:t> </a:t>
            </a:r>
            <a:r>
              <a:rPr sz="2400" dirty="0"/>
              <a:t>may</a:t>
            </a:r>
            <a:r>
              <a:rPr sz="2400" spc="-15" dirty="0"/>
              <a:t> </a:t>
            </a:r>
            <a:r>
              <a:rPr sz="2400" dirty="0"/>
              <a:t>be added</a:t>
            </a:r>
            <a:r>
              <a:rPr sz="2400" spc="-30" dirty="0"/>
              <a:t> </a:t>
            </a:r>
            <a:r>
              <a:rPr sz="2400" dirty="0"/>
              <a:t>to make</a:t>
            </a:r>
            <a:r>
              <a:rPr sz="2400" spc="-15" dirty="0"/>
              <a:t> </a:t>
            </a:r>
            <a:r>
              <a:rPr sz="2400" dirty="0"/>
              <a:t>the </a:t>
            </a:r>
            <a:r>
              <a:rPr sz="2400" spc="-785" dirty="0"/>
              <a:t> </a:t>
            </a:r>
            <a:r>
              <a:rPr sz="2400" dirty="0"/>
              <a:t>meaning</a:t>
            </a:r>
            <a:r>
              <a:rPr sz="2400" spc="-40" dirty="0"/>
              <a:t> </a:t>
            </a:r>
            <a:r>
              <a:rPr sz="2400" dirty="0"/>
              <a:t>more</a:t>
            </a:r>
            <a:r>
              <a:rPr sz="2400" spc="-15" dirty="0"/>
              <a:t> </a:t>
            </a:r>
            <a:r>
              <a:rPr sz="2400" dirty="0"/>
              <a:t>explicit</a:t>
            </a:r>
          </a:p>
          <a:p>
            <a:pPr marL="3723004" algn="just">
              <a:lnSpc>
                <a:spcPct val="100000"/>
              </a:lnSpc>
              <a:spcBef>
                <a:spcPts val="2815"/>
              </a:spcBef>
            </a:pPr>
            <a:endParaRPr lang="en-IN" sz="1600" dirty="0"/>
          </a:p>
          <a:p>
            <a:pPr marL="3723004" algn="just">
              <a:lnSpc>
                <a:spcPct val="100000"/>
              </a:lnSpc>
              <a:spcBef>
                <a:spcPts val="2815"/>
              </a:spcBef>
            </a:pPr>
            <a:r>
              <a:rPr sz="1600" dirty="0"/>
              <a:t>subordinate</a:t>
            </a:r>
          </a:p>
        </p:txBody>
      </p:sp>
      <p:pic>
        <p:nvPicPr>
          <p:cNvPr id="13" name="Picture 12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8A2E950F-6EF7-492D-33FA-61E30438C2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75330" y="548132"/>
            <a:ext cx="338709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spc="-5" dirty="0">
                <a:latin typeface="Times New Roman"/>
                <a:cs typeface="Times New Roman"/>
              </a:rPr>
              <a:t>Binary</a:t>
            </a:r>
            <a:r>
              <a:rPr sz="3300" b="0" u="none" spc="-40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Relationship</a:t>
            </a:r>
            <a:endParaRPr sz="33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097651" y="2464307"/>
            <a:ext cx="2051050" cy="1054100"/>
          </a:xfrm>
          <a:custGeom>
            <a:avLst/>
            <a:gdLst/>
            <a:ahLst/>
            <a:cxnLst/>
            <a:rect l="l" t="t" r="r" b="b"/>
            <a:pathLst>
              <a:path w="2051050" h="1054100">
                <a:moveTo>
                  <a:pt x="0" y="1054100"/>
                </a:moveTo>
                <a:lnTo>
                  <a:pt x="2051050" y="1054100"/>
                </a:lnTo>
                <a:lnTo>
                  <a:pt x="2051050" y="0"/>
                </a:lnTo>
                <a:lnTo>
                  <a:pt x="0" y="0"/>
                </a:lnTo>
                <a:lnTo>
                  <a:pt x="0" y="105410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440051" y="2381757"/>
            <a:ext cx="2736850" cy="1219200"/>
            <a:chOff x="2440051" y="2381757"/>
            <a:chExt cx="2736850" cy="1219200"/>
          </a:xfrm>
        </p:grpSpPr>
        <p:sp>
          <p:nvSpPr>
            <p:cNvPr id="5" name="object 5"/>
            <p:cNvSpPr/>
            <p:nvPr/>
          </p:nvSpPr>
          <p:spPr>
            <a:xfrm>
              <a:off x="3430651" y="2388107"/>
              <a:ext cx="1739900" cy="1206500"/>
            </a:xfrm>
            <a:custGeom>
              <a:avLst/>
              <a:gdLst/>
              <a:ahLst/>
              <a:cxnLst/>
              <a:rect l="l" t="t" r="r" b="b"/>
              <a:pathLst>
                <a:path w="1739900" h="1206500">
                  <a:moveTo>
                    <a:pt x="0" y="603250"/>
                  </a:moveTo>
                  <a:lnTo>
                    <a:pt x="869950" y="0"/>
                  </a:lnTo>
                  <a:lnTo>
                    <a:pt x="1739900" y="603250"/>
                  </a:lnTo>
                  <a:lnTo>
                    <a:pt x="869950" y="1206500"/>
                  </a:lnTo>
                  <a:lnTo>
                    <a:pt x="0" y="6032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40051" y="2991357"/>
              <a:ext cx="977900" cy="0"/>
            </a:xfrm>
            <a:custGeom>
              <a:avLst/>
              <a:gdLst/>
              <a:ahLst/>
              <a:cxnLst/>
              <a:rect l="l" t="t" r="r" b="b"/>
              <a:pathLst>
                <a:path w="977900">
                  <a:moveTo>
                    <a:pt x="0" y="0"/>
                  </a:moveTo>
                  <a:lnTo>
                    <a:pt x="977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87387" y="2464307"/>
            <a:ext cx="1739900" cy="10541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2100">
              <a:latin typeface="Times New Roman"/>
              <a:cs typeface="Times New Roman"/>
            </a:endParaRPr>
          </a:p>
          <a:p>
            <a:pPr marL="2921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Employee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53053" y="2651836"/>
            <a:ext cx="231775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29690" algn="l"/>
                <a:tab pos="2304415" algn="l"/>
              </a:tabLst>
            </a:pPr>
            <a:r>
              <a:rPr sz="2400" spc="-45" dirty="0">
                <a:latin typeface="Times New Roman"/>
                <a:cs typeface="Times New Roman"/>
              </a:rPr>
              <a:t>Works	</a:t>
            </a:r>
            <a:r>
              <a:rPr sz="2400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	</a:t>
            </a:r>
            <a:endParaRPr sz="2400">
              <a:latin typeface="Times New Roman"/>
              <a:cs typeface="Times New Roman"/>
            </a:endParaRPr>
          </a:p>
          <a:p>
            <a:pPr marL="266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for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54266" y="2764028"/>
            <a:ext cx="14630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Department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0" name="Picture 9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67A4C8E9-DB67-20B5-FCE0-386876219F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57982" y="156794"/>
            <a:ext cx="3543300" cy="528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spc="-35" dirty="0">
                <a:latin typeface="Times New Roman"/>
                <a:cs typeface="Times New Roman"/>
              </a:rPr>
              <a:t>Ternary</a:t>
            </a:r>
            <a:r>
              <a:rPr sz="3300" b="0" u="none" spc="-60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Relationship</a:t>
            </a:r>
            <a:endParaRPr sz="33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624201" y="2514600"/>
            <a:ext cx="3797300" cy="2520950"/>
            <a:chOff x="2624201" y="2514600"/>
            <a:chExt cx="3797300" cy="2520950"/>
          </a:xfrm>
        </p:grpSpPr>
        <p:sp>
          <p:nvSpPr>
            <p:cNvPr id="4" name="object 4"/>
            <p:cNvSpPr/>
            <p:nvPr/>
          </p:nvSpPr>
          <p:spPr>
            <a:xfrm>
              <a:off x="3614801" y="3670300"/>
              <a:ext cx="2279650" cy="1358900"/>
            </a:xfrm>
            <a:custGeom>
              <a:avLst/>
              <a:gdLst/>
              <a:ahLst/>
              <a:cxnLst/>
              <a:rect l="l" t="t" r="r" b="b"/>
              <a:pathLst>
                <a:path w="2279650" h="1358900">
                  <a:moveTo>
                    <a:pt x="0" y="679450"/>
                  </a:moveTo>
                  <a:lnTo>
                    <a:pt x="1139825" y="0"/>
                  </a:lnTo>
                  <a:lnTo>
                    <a:pt x="2279650" y="679450"/>
                  </a:lnTo>
                  <a:lnTo>
                    <a:pt x="1139825" y="1358900"/>
                  </a:lnTo>
                  <a:lnTo>
                    <a:pt x="0" y="6794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624201" y="2514600"/>
              <a:ext cx="3797300" cy="1835150"/>
            </a:xfrm>
            <a:custGeom>
              <a:avLst/>
              <a:gdLst/>
              <a:ahLst/>
              <a:cxnLst/>
              <a:rect l="l" t="t" r="r" b="b"/>
              <a:pathLst>
                <a:path w="3797300" h="1835150">
                  <a:moveTo>
                    <a:pt x="2127250" y="0"/>
                  </a:moveTo>
                  <a:lnTo>
                    <a:pt x="2127250" y="1130300"/>
                  </a:lnTo>
                </a:path>
                <a:path w="3797300" h="1835150">
                  <a:moveTo>
                    <a:pt x="0" y="1835150"/>
                  </a:moveTo>
                  <a:lnTo>
                    <a:pt x="977900" y="1835150"/>
                  </a:lnTo>
                </a:path>
                <a:path w="3797300" h="1835150">
                  <a:moveTo>
                    <a:pt x="3270250" y="1835150"/>
                  </a:moveTo>
                  <a:lnTo>
                    <a:pt x="3797300" y="183515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42937" y="374650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2650">
              <a:latin typeface="Times New Roman"/>
              <a:cs typeface="Times New Roman"/>
            </a:endParaRPr>
          </a:p>
          <a:p>
            <a:pPr marL="4445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Doctor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84651" y="137160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44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5"/>
              </a:spcBef>
            </a:pPr>
            <a:endParaRPr sz="2150">
              <a:latin typeface="Times New Roman"/>
              <a:cs typeface="Times New Roman"/>
            </a:endParaRPr>
          </a:p>
          <a:p>
            <a:pPr marL="451484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Medicine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34201" y="374650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2650">
              <a:latin typeface="Times New Roman"/>
              <a:cs typeface="Times New Roman"/>
            </a:endParaRPr>
          </a:p>
          <a:p>
            <a:pPr marL="29337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Patient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91736" y="4143247"/>
            <a:ext cx="1501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Pres</a:t>
            </a:r>
            <a:r>
              <a:rPr sz="2400" dirty="0">
                <a:latin typeface="Times New Roman"/>
                <a:cs typeface="Times New Roman"/>
              </a:rPr>
              <a:t>c</a:t>
            </a:r>
            <a:r>
              <a:rPr sz="2400" spc="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ip</a:t>
            </a:r>
            <a:r>
              <a:rPr sz="2400" spc="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ion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10" name="Picture 9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5F36F857-36EA-F30F-E324-9C1A032D4E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30428"/>
            <a:ext cx="8229600" cy="6905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u="none" dirty="0">
                <a:latin typeface="Times New Roman"/>
                <a:cs typeface="Times New Roman"/>
              </a:rPr>
              <a:t>Cardinality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9422" y="1452117"/>
            <a:ext cx="58439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Relationships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can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have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different </a:t>
            </a:r>
            <a:r>
              <a:rPr sz="2400" i="1" dirty="0">
                <a:latin typeface="Times New Roman"/>
                <a:cs typeface="Times New Roman"/>
              </a:rPr>
              <a:t>connectivity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3846" y="1820007"/>
            <a:ext cx="1948814" cy="148907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338455" indent="-326390">
              <a:lnSpc>
                <a:spcPct val="100000"/>
              </a:lnSpc>
              <a:spcBef>
                <a:spcPts val="580"/>
              </a:spcBef>
              <a:buFont typeface="Arial MT"/>
              <a:buChar char="–"/>
              <a:tabLst>
                <a:tab pos="338455" algn="l"/>
                <a:tab pos="339090" algn="l"/>
              </a:tabLst>
            </a:pPr>
            <a:r>
              <a:rPr sz="2000" b="1" dirty="0">
                <a:latin typeface="Times New Roman"/>
                <a:cs typeface="Times New Roman"/>
              </a:rPr>
              <a:t>one-to-one</a:t>
            </a:r>
            <a:endParaRPr sz="2000">
              <a:latin typeface="Times New Roman"/>
              <a:cs typeface="Times New Roman"/>
            </a:endParaRPr>
          </a:p>
          <a:p>
            <a:pPr marL="338455" indent="-32639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338455" algn="l"/>
                <a:tab pos="339090" algn="l"/>
              </a:tabLst>
            </a:pPr>
            <a:r>
              <a:rPr sz="2000" b="1" dirty="0">
                <a:latin typeface="Times New Roman"/>
                <a:cs typeface="Times New Roman"/>
              </a:rPr>
              <a:t>one-to-many</a:t>
            </a:r>
            <a:endParaRPr sz="2000">
              <a:latin typeface="Times New Roman"/>
              <a:cs typeface="Times New Roman"/>
            </a:endParaRPr>
          </a:p>
          <a:p>
            <a:pPr marL="338455" indent="-32639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338455" algn="l"/>
                <a:tab pos="339090" algn="l"/>
              </a:tabLst>
            </a:pPr>
            <a:r>
              <a:rPr sz="2000" b="1" dirty="0">
                <a:latin typeface="Times New Roman"/>
                <a:cs typeface="Times New Roman"/>
              </a:rPr>
              <a:t>many-to-</a:t>
            </a:r>
            <a:r>
              <a:rPr sz="2000" b="1" spc="-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One</a:t>
            </a:r>
            <a:endParaRPr sz="2000">
              <a:latin typeface="Times New Roman"/>
              <a:cs typeface="Times New Roman"/>
            </a:endParaRPr>
          </a:p>
          <a:p>
            <a:pPr marL="338455" indent="-32639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338455" algn="l"/>
                <a:tab pos="339090" algn="l"/>
              </a:tabLst>
            </a:pPr>
            <a:r>
              <a:rPr sz="2000" b="1" dirty="0">
                <a:latin typeface="Times New Roman"/>
                <a:cs typeface="Times New Roman"/>
              </a:rPr>
              <a:t>man</a:t>
            </a:r>
            <a:r>
              <a:rPr sz="2000" b="1" spc="10" dirty="0">
                <a:latin typeface="Times New Roman"/>
                <a:cs typeface="Times New Roman"/>
              </a:rPr>
              <a:t>y</a:t>
            </a:r>
            <a:r>
              <a:rPr sz="2000" b="1" dirty="0">
                <a:latin typeface="Times New Roman"/>
                <a:cs typeface="Times New Roman"/>
              </a:rPr>
              <a:t>-</a:t>
            </a:r>
            <a:r>
              <a:rPr sz="2000" b="1" spc="-10" dirty="0">
                <a:latin typeface="Times New Roman"/>
                <a:cs typeface="Times New Roman"/>
              </a:rPr>
              <a:t>t</a:t>
            </a:r>
            <a:r>
              <a:rPr sz="2000" b="1" spc="5" dirty="0">
                <a:latin typeface="Times New Roman"/>
                <a:cs typeface="Times New Roman"/>
              </a:rPr>
              <a:t>o</a:t>
            </a:r>
            <a:r>
              <a:rPr sz="2000" b="1" spc="-10" dirty="0">
                <a:latin typeface="Times New Roman"/>
                <a:cs typeface="Times New Roman"/>
              </a:rPr>
              <a:t>-</a:t>
            </a:r>
            <a:r>
              <a:rPr sz="2000" b="1" spc="-15" dirty="0">
                <a:latin typeface="Times New Roman"/>
                <a:cs typeface="Times New Roman"/>
              </a:rPr>
              <a:t>m</a:t>
            </a:r>
            <a:r>
              <a:rPr sz="2000" b="1" dirty="0">
                <a:latin typeface="Times New Roman"/>
                <a:cs typeface="Times New Roman"/>
              </a:rPr>
              <a:t>any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36570" y="1820007"/>
            <a:ext cx="728980" cy="148907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2000" dirty="0">
                <a:latin typeface="Times New Roman"/>
                <a:cs typeface="Times New Roman"/>
              </a:rPr>
              <a:t>(1:1)</a:t>
            </a:r>
            <a:endParaRPr sz="2000">
              <a:latin typeface="Times New Roman"/>
              <a:cs typeface="Times New Roman"/>
            </a:endParaRPr>
          </a:p>
          <a:p>
            <a:pPr marL="30480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latin typeface="Times New Roman"/>
                <a:cs typeface="Times New Roman"/>
              </a:rPr>
              <a:t>(1:N)</a:t>
            </a:r>
            <a:endParaRPr sz="2000">
              <a:latin typeface="Times New Roman"/>
              <a:cs typeface="Times New Roman"/>
            </a:endParaRPr>
          </a:p>
          <a:p>
            <a:pPr marL="36830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latin typeface="Times New Roman"/>
                <a:cs typeface="Times New Roman"/>
              </a:rPr>
              <a:t>(M:1)</a:t>
            </a:r>
            <a:endParaRPr sz="2000">
              <a:latin typeface="Times New Roman"/>
              <a:cs typeface="Times New Roman"/>
            </a:endParaRPr>
          </a:p>
          <a:p>
            <a:pPr marL="66040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latin typeface="Times New Roman"/>
                <a:cs typeface="Times New Roman"/>
              </a:rPr>
              <a:t>(M:N)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53846" y="3722598"/>
            <a:ext cx="6985634" cy="179387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2000" dirty="0">
                <a:latin typeface="Times New Roman"/>
                <a:cs typeface="Times New Roman"/>
              </a:rPr>
              <a:t>E.g.:</a:t>
            </a:r>
          </a:p>
          <a:p>
            <a:pPr marL="76200">
              <a:lnSpc>
                <a:spcPct val="100000"/>
              </a:lnSpc>
              <a:spcBef>
                <a:spcPts val="480"/>
              </a:spcBef>
            </a:pPr>
            <a:r>
              <a:rPr sz="2000" spc="-5" dirty="0">
                <a:latin typeface="Times New Roman"/>
                <a:cs typeface="Times New Roman"/>
              </a:rPr>
              <a:t>Employee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head-of</a:t>
            </a:r>
            <a:r>
              <a:rPr sz="2000" b="1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department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(1:1)</a:t>
            </a:r>
          </a:p>
          <a:p>
            <a:pPr marL="338455" marR="5080" indent="-262255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latin typeface="Times New Roman"/>
                <a:cs typeface="Times New Roman"/>
              </a:rPr>
              <a:t>Lecturer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offers</a:t>
            </a:r>
            <a:r>
              <a:rPr sz="2000" b="1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course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(1:N)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assuming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course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taught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by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single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lecturer</a:t>
            </a:r>
            <a:endParaRPr sz="2000" dirty="0">
              <a:latin typeface="Times New Roman"/>
              <a:cs typeface="Times New Roman"/>
            </a:endParaRPr>
          </a:p>
          <a:p>
            <a:pPr marL="76200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latin typeface="Times New Roman"/>
                <a:cs typeface="Times New Roman"/>
              </a:rPr>
              <a:t>Student</a:t>
            </a:r>
            <a:r>
              <a:rPr lang="en-IN" sz="2000" dirty="0">
                <a:latin typeface="Times New Roman"/>
                <a:cs typeface="Times New Roman"/>
              </a:rPr>
              <a:t>s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chooses</a:t>
            </a:r>
            <a:r>
              <a:rPr sz="2000" b="1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subject</a:t>
            </a:r>
            <a:r>
              <a:rPr lang="en-IN" sz="2000" dirty="0">
                <a:latin typeface="Times New Roman"/>
                <a:cs typeface="Times New Roman"/>
              </a:rPr>
              <a:t>s</a:t>
            </a:r>
            <a:r>
              <a:rPr sz="2000" spc="-6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(M:N)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0" y="5847588"/>
            <a:ext cx="9144000" cy="840105"/>
            <a:chOff x="0" y="5847588"/>
            <a:chExt cx="9144000" cy="84010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6538912"/>
              <a:ext cx="9144000" cy="591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6538912"/>
              <a:ext cx="8348472" cy="14839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5847588"/>
              <a:ext cx="9144000" cy="44996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5892584"/>
              <a:ext cx="9144000" cy="646328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0" y="5892584"/>
            <a:ext cx="9144000" cy="646430"/>
          </a:xfrm>
          <a:prstGeom prst="rect">
            <a:avLst/>
          </a:prstGeom>
          <a:ln w="9525">
            <a:solidFill>
              <a:srgbClr val="97B853"/>
            </a:solidFill>
          </a:ln>
        </p:spPr>
        <p:txBody>
          <a:bodyPr vert="horz" wrap="square" lIns="0" tIns="39370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310"/>
              </a:spcBef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minimum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 </a:t>
            </a:r>
            <a:r>
              <a:rPr sz="1800" spc="-5" dirty="0">
                <a:latin typeface="Times New Roman"/>
                <a:cs typeface="Times New Roman"/>
              </a:rPr>
              <a:t>maximum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values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this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connectivity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 called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00FF"/>
                </a:solidFill>
                <a:latin typeface="Times New Roman"/>
                <a:cs typeface="Times New Roman"/>
              </a:rPr>
              <a:t>cardinality</a:t>
            </a:r>
            <a:r>
              <a:rPr sz="1800" b="1" spc="-20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00FF"/>
                </a:solidFill>
                <a:latin typeface="Times New Roman"/>
                <a:cs typeface="Times New Roman"/>
              </a:rPr>
              <a:t>of the</a:t>
            </a:r>
            <a:endParaRPr sz="1800">
              <a:latin typeface="Times New Roman"/>
              <a:cs typeface="Times New Roman"/>
            </a:endParaRPr>
          </a:p>
          <a:p>
            <a:pPr marL="91440">
              <a:lnSpc>
                <a:spcPct val="100000"/>
              </a:lnSpc>
            </a:pPr>
            <a:r>
              <a:rPr sz="1800" b="1" spc="-5" dirty="0">
                <a:solidFill>
                  <a:srgbClr val="0000FF"/>
                </a:solidFill>
                <a:latin typeface="Times New Roman"/>
                <a:cs typeface="Times New Roman"/>
              </a:rPr>
              <a:t>relationship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13" name="Picture 12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4CDBBB4D-5927-1B0A-1064-A1EF4EA823A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9800" y="2743200"/>
            <a:ext cx="48768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600" u="none" spc="-5" dirty="0">
                <a:solidFill>
                  <a:srgbClr val="002060"/>
                </a:solidFill>
              </a:rPr>
              <a:t>ER</a:t>
            </a:r>
            <a:r>
              <a:rPr sz="3600" u="none" spc="-25" dirty="0">
                <a:solidFill>
                  <a:srgbClr val="002060"/>
                </a:solidFill>
              </a:rPr>
              <a:t> </a:t>
            </a:r>
            <a:r>
              <a:rPr sz="3600" u="none" spc="-5" dirty="0">
                <a:solidFill>
                  <a:srgbClr val="002060"/>
                </a:solidFill>
              </a:rPr>
              <a:t>Modeling</a:t>
            </a:r>
            <a:r>
              <a:rPr sz="3600" u="none" spc="-25" dirty="0">
                <a:solidFill>
                  <a:srgbClr val="002060"/>
                </a:solidFill>
              </a:rPr>
              <a:t> </a:t>
            </a:r>
            <a:r>
              <a:rPr sz="3600" u="none" spc="-5" dirty="0">
                <a:solidFill>
                  <a:srgbClr val="002060"/>
                </a:solidFill>
              </a:rPr>
              <a:t>- </a:t>
            </a:r>
            <a:r>
              <a:rPr sz="3600" u="none" dirty="0">
                <a:solidFill>
                  <a:srgbClr val="002060"/>
                </a:solidFill>
              </a:rPr>
              <a:t>Notations</a:t>
            </a:r>
            <a:endParaRPr sz="3600" dirty="0">
              <a:solidFill>
                <a:srgbClr val="002060"/>
              </a:solidFill>
            </a:endParaRPr>
          </a:p>
        </p:txBody>
      </p:sp>
      <p:pic>
        <p:nvPicPr>
          <p:cNvPr id="3" name="Picture 2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16D41D83-6B54-B126-90CD-BF43F49850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20392" y="295147"/>
            <a:ext cx="555561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u="none" dirty="0">
                <a:latin typeface="Times New Roman"/>
                <a:cs typeface="Times New Roman"/>
              </a:rPr>
              <a:t>ER</a:t>
            </a:r>
            <a:r>
              <a:rPr b="0" u="none" spc="-30" dirty="0">
                <a:latin typeface="Times New Roman"/>
                <a:cs typeface="Times New Roman"/>
              </a:rPr>
              <a:t> </a:t>
            </a:r>
            <a:r>
              <a:rPr b="0" u="none" dirty="0">
                <a:latin typeface="Times New Roman"/>
                <a:cs typeface="Times New Roman"/>
              </a:rPr>
              <a:t>Modeling</a:t>
            </a:r>
            <a:r>
              <a:rPr b="0" u="none" spc="-50" dirty="0">
                <a:latin typeface="Times New Roman"/>
                <a:cs typeface="Times New Roman"/>
              </a:rPr>
              <a:t> </a:t>
            </a:r>
            <a:r>
              <a:rPr b="0" u="none" dirty="0">
                <a:latin typeface="Times New Roman"/>
                <a:cs typeface="Times New Roman"/>
              </a:rPr>
              <a:t>-Notations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biLevel thresh="75000"/>
          </a:blip>
          <a:stretch>
            <a:fillRect/>
          </a:stretch>
        </p:blipFill>
        <p:spPr>
          <a:xfrm>
            <a:off x="537978" y="1538121"/>
            <a:ext cx="2119864" cy="51927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507994" y="1381759"/>
            <a:ext cx="5255895" cy="47371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93775" algn="just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An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Entity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an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object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 concept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about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 err="1">
                <a:solidFill>
                  <a:srgbClr val="424542"/>
                </a:solidFill>
                <a:latin typeface="Times New Roman"/>
                <a:cs typeface="Times New Roman"/>
              </a:rPr>
              <a:t>whic</a:t>
            </a:r>
            <a:r>
              <a:rPr lang="en-IN" sz="1800" dirty="0">
                <a:solidFill>
                  <a:srgbClr val="424542"/>
                </a:solidFill>
                <a:latin typeface="Times New Roman"/>
                <a:cs typeface="Times New Roman"/>
              </a:rPr>
              <a:t>h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business user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wants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to store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information.</a:t>
            </a:r>
            <a:endParaRPr sz="1800" dirty="0">
              <a:latin typeface="Times New Roman"/>
              <a:cs typeface="Times New Roman"/>
            </a:endParaRPr>
          </a:p>
          <a:p>
            <a:pPr algn="just">
              <a:lnSpc>
                <a:spcPct val="100000"/>
              </a:lnSpc>
              <a:spcBef>
                <a:spcPts val="20"/>
              </a:spcBef>
            </a:pPr>
            <a:endParaRPr sz="1550" dirty="0">
              <a:latin typeface="Times New Roman"/>
              <a:cs typeface="Times New Roman"/>
            </a:endParaRPr>
          </a:p>
          <a:p>
            <a:pPr marL="68580" marR="55244" algn="just">
              <a:lnSpc>
                <a:spcPct val="100000"/>
              </a:lnSpc>
            </a:pP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 </a:t>
            </a:r>
            <a:r>
              <a:rPr sz="1800" b="1" u="heavy" spc="-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Weak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Entity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is dependent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on another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Entity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to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exist.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Example</a:t>
            </a:r>
            <a:r>
              <a:rPr sz="1800" spc="229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Order</a:t>
            </a:r>
            <a:r>
              <a:rPr sz="1800" spc="21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Item</a:t>
            </a:r>
            <a:r>
              <a:rPr sz="1800" spc="2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depends</a:t>
            </a:r>
            <a:r>
              <a:rPr sz="1800" spc="229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upon</a:t>
            </a:r>
            <a:r>
              <a:rPr sz="1800" spc="229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Order</a:t>
            </a:r>
            <a:r>
              <a:rPr sz="1800" spc="2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Number</a:t>
            </a:r>
            <a:r>
              <a:rPr sz="1800" spc="24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for </a:t>
            </a:r>
            <a:r>
              <a:rPr sz="1800" spc="-44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its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existence. </a:t>
            </a:r>
            <a:r>
              <a:rPr sz="1800" spc="-15" dirty="0">
                <a:solidFill>
                  <a:srgbClr val="424542"/>
                </a:solidFill>
                <a:latin typeface="Times New Roman"/>
                <a:cs typeface="Times New Roman"/>
              </a:rPr>
              <a:t>Without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Order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Number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it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is impossible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to 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identify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Order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Item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uniquely.</a:t>
            </a:r>
            <a:endParaRPr sz="1800" dirty="0">
              <a:latin typeface="Times New Roman"/>
              <a:cs typeface="Times New Roman"/>
            </a:endParaRPr>
          </a:p>
          <a:p>
            <a:pPr marL="109855" marR="358140" algn="just">
              <a:lnSpc>
                <a:spcPct val="100000"/>
              </a:lnSpc>
              <a:spcBef>
                <a:spcPts val="1565"/>
              </a:spcBef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Attributes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are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the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properties</a:t>
            </a:r>
            <a:r>
              <a:rPr sz="1800" spc="-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or characteristics</a:t>
            </a:r>
            <a:r>
              <a:rPr sz="1800" spc="-5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of an </a:t>
            </a:r>
            <a:r>
              <a:rPr sz="1800" spc="-434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Entity</a:t>
            </a:r>
            <a:endParaRPr sz="1800" dirty="0">
              <a:latin typeface="Times New Roman"/>
              <a:cs typeface="Times New Roman"/>
            </a:endParaRPr>
          </a:p>
          <a:p>
            <a:pPr marL="104775" marR="5080" algn="just">
              <a:lnSpc>
                <a:spcPct val="100000"/>
              </a:lnSpc>
              <a:spcBef>
                <a:spcPts val="1680"/>
              </a:spcBef>
            </a:pP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Key</a:t>
            </a:r>
            <a:r>
              <a:rPr sz="1800" b="1" u="heavy" spc="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Attribute</a:t>
            </a:r>
            <a:r>
              <a:rPr sz="18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is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the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unique,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distinguishing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characteristic</a:t>
            </a:r>
            <a:r>
              <a:rPr sz="1800" spc="-3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of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the Entity</a:t>
            </a:r>
            <a:endParaRPr sz="1800" dirty="0">
              <a:latin typeface="Times New Roman"/>
              <a:cs typeface="Times New Roman"/>
            </a:endParaRPr>
          </a:p>
          <a:p>
            <a:pPr algn="just"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 marL="139700" marR="152400" algn="just">
              <a:lnSpc>
                <a:spcPct val="100000"/>
              </a:lnSpc>
              <a:spcBef>
                <a:spcPts val="1180"/>
              </a:spcBef>
            </a:pP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Multi-valued Attribute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can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have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more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than one 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value.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For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example,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an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employee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Entity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can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have 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multiple</a:t>
            </a:r>
            <a:r>
              <a:rPr sz="1800" spc="-1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skill values.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>
            <a:biLevel thresh="75000"/>
          </a:blip>
          <a:stretch>
            <a:fillRect/>
          </a:stretch>
        </p:blipFill>
        <p:spPr>
          <a:xfrm>
            <a:off x="614178" y="2552325"/>
            <a:ext cx="2119864" cy="57187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>
            <a:biLevel thresh="75000"/>
          </a:blip>
          <a:stretch>
            <a:fillRect/>
          </a:stretch>
        </p:blipFill>
        <p:spPr>
          <a:xfrm>
            <a:off x="614182" y="3600087"/>
            <a:ext cx="2043653" cy="590913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>
            <a:biLevel thresh="75000"/>
          </a:blip>
          <a:stretch>
            <a:fillRect/>
          </a:stretch>
        </p:blipFill>
        <p:spPr>
          <a:xfrm>
            <a:off x="542557" y="4428767"/>
            <a:ext cx="2115285" cy="600433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>
            <a:biLevel thresh="75000"/>
          </a:blip>
          <a:stretch>
            <a:fillRect/>
          </a:stretch>
        </p:blipFill>
        <p:spPr>
          <a:xfrm>
            <a:off x="542557" y="5449817"/>
            <a:ext cx="2115285" cy="628992"/>
          </a:xfrm>
          <a:prstGeom prst="rect">
            <a:avLst/>
          </a:prstGeom>
        </p:spPr>
      </p:pic>
      <p:pic>
        <p:nvPicPr>
          <p:cNvPr id="9" name="Picture 8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8716A19A-D774-6BCD-2631-08DDF2C86E5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96A36D0D-0069-4323-BDF1-8F310D8FA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21000" y="483870"/>
            <a:ext cx="321119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u="none" dirty="0"/>
              <a:t>E</a:t>
            </a:r>
            <a:r>
              <a:rPr lang="en-IN" u="none" dirty="0"/>
              <a:t>-</a:t>
            </a:r>
            <a:r>
              <a:rPr u="none" dirty="0"/>
              <a:t>R</a:t>
            </a:r>
            <a:r>
              <a:rPr u="none" spc="-75" dirty="0"/>
              <a:t> </a:t>
            </a:r>
            <a:r>
              <a:rPr u="none" dirty="0"/>
              <a:t>Model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D80448D7-42B9-433B-94D9-CE85197F44C6}"/>
              </a:ext>
            </a:extLst>
          </p:cNvPr>
          <p:cNvSpPr txBox="1"/>
          <p:nvPr/>
        </p:nvSpPr>
        <p:spPr>
          <a:xfrm>
            <a:off x="685800" y="1905000"/>
            <a:ext cx="8166100" cy="34394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latin typeface="Times New Roman"/>
                <a:cs typeface="Times New Roman"/>
              </a:rPr>
              <a:t>Introduction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Entity 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latin typeface="Times New Roman"/>
                <a:cs typeface="Times New Roman"/>
              </a:rPr>
              <a:t>Types of Entity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Attributes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latin typeface="Times New Roman"/>
                <a:cs typeface="Times New Roman"/>
              </a:rPr>
              <a:t>Types of Attributes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Relationship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latin typeface="Times New Roman"/>
                <a:cs typeface="Times New Roman"/>
              </a:rPr>
              <a:t>Degree of a Relationship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IN"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Cardinality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endParaRPr sz="2400" dirty="0">
              <a:latin typeface="Times New Roman"/>
              <a:cs typeface="Times New Roman"/>
            </a:endParaRPr>
          </a:p>
        </p:txBody>
      </p:sp>
      <p:pic>
        <p:nvPicPr>
          <p:cNvPr id="2" name="Picture 1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4AE9E9BA-3559-BD50-E215-18B26C4B89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52400"/>
            <a:ext cx="1029929" cy="74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215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49044" y="555701"/>
            <a:ext cx="555498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u="none" dirty="0">
                <a:latin typeface="Times New Roman"/>
                <a:cs typeface="Times New Roman"/>
              </a:rPr>
              <a:t>ER</a:t>
            </a:r>
            <a:r>
              <a:rPr b="0" u="none" spc="-35" dirty="0">
                <a:latin typeface="Times New Roman"/>
                <a:cs typeface="Times New Roman"/>
              </a:rPr>
              <a:t> </a:t>
            </a:r>
            <a:r>
              <a:rPr b="0" u="none" dirty="0">
                <a:latin typeface="Times New Roman"/>
                <a:cs typeface="Times New Roman"/>
              </a:rPr>
              <a:t>Modeling</a:t>
            </a:r>
            <a:r>
              <a:rPr b="0" u="none" spc="-45" dirty="0">
                <a:latin typeface="Times New Roman"/>
                <a:cs typeface="Times New Roman"/>
              </a:rPr>
              <a:t> </a:t>
            </a:r>
            <a:r>
              <a:rPr b="0" u="none" dirty="0">
                <a:latin typeface="Times New Roman"/>
                <a:cs typeface="Times New Roman"/>
              </a:rPr>
              <a:t>-Notations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1447800"/>
            <a:ext cx="1905000" cy="69532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02127" y="1473453"/>
            <a:ext cx="598614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derived attribute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based on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another attribute. For example,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an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employee's monthly salary is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based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on the employee's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basic 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salary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and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House</a:t>
            </a:r>
            <a:r>
              <a:rPr sz="1800" spc="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rent allowance</a:t>
            </a:r>
            <a:r>
              <a:rPr sz="1600" dirty="0">
                <a:solidFill>
                  <a:srgbClr val="424542"/>
                </a:solidFill>
                <a:latin typeface="Times New Roman"/>
                <a:cs typeface="Times New Roman"/>
              </a:rPr>
              <a:t>.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0381" y="2900174"/>
            <a:ext cx="1438636" cy="115290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777998" y="3074670"/>
            <a:ext cx="5593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Relationship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illustrate</a:t>
            </a:r>
            <a:r>
              <a:rPr sz="1800" spc="-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how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two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entities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share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information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in </a:t>
            </a:r>
            <a:r>
              <a:rPr sz="1800" spc="-434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the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database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structure.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>
            <a:biLevel thresh="75000"/>
          </a:blip>
          <a:stretch>
            <a:fillRect/>
          </a:stretch>
        </p:blipFill>
        <p:spPr>
          <a:xfrm>
            <a:off x="537975" y="4728979"/>
            <a:ext cx="1738872" cy="130529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3051175" y="5055870"/>
            <a:ext cx="54057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0" dirty="0">
                <a:solidFill>
                  <a:srgbClr val="424542"/>
                </a:solidFill>
                <a:latin typeface="Times New Roman"/>
                <a:cs typeface="Times New Roman"/>
              </a:rPr>
              <a:t>To</a:t>
            </a:r>
            <a:r>
              <a:rPr sz="1800" spc="25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connect</a:t>
            </a:r>
            <a:r>
              <a:rPr sz="1800" spc="26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</a:t>
            </a:r>
            <a:r>
              <a:rPr sz="1800" spc="27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weak</a:t>
            </a:r>
            <a:r>
              <a:rPr sz="1800" spc="26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Entity</a:t>
            </a:r>
            <a:r>
              <a:rPr sz="1800" spc="28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with</a:t>
            </a:r>
            <a:r>
              <a:rPr sz="1800" spc="26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others,</a:t>
            </a:r>
            <a:r>
              <a:rPr sz="1800" spc="26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you</a:t>
            </a:r>
            <a:r>
              <a:rPr sz="1800" spc="25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should</a:t>
            </a:r>
            <a:r>
              <a:rPr sz="1800" spc="27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use</a:t>
            </a:r>
            <a:r>
              <a:rPr sz="1800" spc="26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8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weak</a:t>
            </a:r>
            <a:r>
              <a:rPr sz="1800" b="1" u="heavy" spc="-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relationship</a:t>
            </a:r>
            <a:r>
              <a:rPr sz="1800" b="1" spc="-20" dirty="0"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notation.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9" name="Picture 8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E532DE43-C3D2-F97E-7281-73C90775A46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5589" y="264413"/>
            <a:ext cx="50514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u="none" spc="-5" dirty="0">
                <a:latin typeface="Times New Roman"/>
                <a:cs typeface="Times New Roman"/>
              </a:rPr>
              <a:t>ER</a:t>
            </a:r>
            <a:r>
              <a:rPr sz="4000" b="0" u="none" spc="-30" dirty="0">
                <a:latin typeface="Times New Roman"/>
                <a:cs typeface="Times New Roman"/>
              </a:rPr>
              <a:t> </a:t>
            </a:r>
            <a:r>
              <a:rPr sz="4000" b="0" u="none" spc="-5" dirty="0">
                <a:latin typeface="Times New Roman"/>
                <a:cs typeface="Times New Roman"/>
              </a:rPr>
              <a:t>Modeling</a:t>
            </a:r>
            <a:r>
              <a:rPr sz="4000" b="0" u="none" spc="-20" dirty="0">
                <a:latin typeface="Times New Roman"/>
                <a:cs typeface="Times New Roman"/>
              </a:rPr>
              <a:t> </a:t>
            </a:r>
            <a:r>
              <a:rPr sz="4000" b="0" u="none" dirty="0">
                <a:latin typeface="Times New Roman"/>
                <a:cs typeface="Times New Roman"/>
              </a:rPr>
              <a:t>-Notations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87928" y="1535048"/>
            <a:ext cx="536003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Cardinality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specifies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how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many instances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of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an Entity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relate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to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one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instance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of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another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424542"/>
                </a:solidFill>
                <a:latin typeface="Times New Roman"/>
                <a:cs typeface="Times New Roman"/>
              </a:rPr>
              <a:t>Entity.</a:t>
            </a:r>
            <a:r>
              <a:rPr sz="1800" spc="-1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424542"/>
                </a:solidFill>
                <a:latin typeface="Times New Roman"/>
                <a:cs typeface="Times New Roman"/>
              </a:rPr>
              <a:t>M,N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both 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represent</a:t>
            </a:r>
            <a:r>
              <a:rPr sz="1800" spc="25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‘MANY’</a:t>
            </a:r>
            <a:r>
              <a:rPr sz="1800" spc="-1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and</a:t>
            </a:r>
            <a:r>
              <a:rPr sz="1800" spc="1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1</a:t>
            </a:r>
            <a:r>
              <a:rPr sz="1800" spc="1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represents</a:t>
            </a:r>
            <a:r>
              <a:rPr sz="1800" spc="254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‘ONE’</a:t>
            </a:r>
            <a:r>
              <a:rPr sz="1800" spc="12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Cardinality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4949" y="4576576"/>
            <a:ext cx="2648701" cy="173887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21582" y="4827270"/>
            <a:ext cx="456311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In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some cases,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entities can be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self-linked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. For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example,</a:t>
            </a:r>
            <a:r>
              <a:rPr sz="1800" spc="5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employees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can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supervise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424542"/>
                </a:solidFill>
                <a:latin typeface="Times New Roman"/>
                <a:cs typeface="Times New Roman"/>
              </a:rPr>
              <a:t>other </a:t>
            </a:r>
            <a:r>
              <a:rPr sz="1800" dirty="0">
                <a:solidFill>
                  <a:srgbClr val="424542"/>
                </a:solidFill>
                <a:latin typeface="Times New Roman"/>
                <a:cs typeface="Times New Roman"/>
              </a:rPr>
              <a:t> employees</a:t>
            </a:r>
            <a:endParaRPr sz="1800">
              <a:latin typeface="Times New Roman"/>
              <a:cs typeface="Times New Roman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565848" y="1275524"/>
          <a:ext cx="715010" cy="107308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3087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86995">
                        <a:lnSpc>
                          <a:spcPct val="100000"/>
                        </a:lnSpc>
                      </a:pPr>
                      <a:r>
                        <a:rPr sz="1100" b="1" dirty="0">
                          <a:latin typeface="Times New Roman"/>
                          <a:cs typeface="Times New Roman"/>
                        </a:rPr>
                        <a:t>Customer</a:t>
                      </a: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1270" marB="0">
                    <a:lnL w="3175">
                      <a:solidFill>
                        <a:srgbClr val="000000"/>
                      </a:solidFill>
                      <a:prstDash val="solid"/>
                    </a:lnL>
                    <a:lnR w="3175">
                      <a:solidFill>
                        <a:srgbClr val="000000"/>
                      </a:solidFill>
                      <a:prstDash val="solid"/>
                    </a:lnR>
                    <a:lnT w="3175">
                      <a:solidFill>
                        <a:srgbClr val="000000"/>
                      </a:solidFill>
                      <a:prstDash val="solid"/>
                    </a:lnT>
                    <a:lnB w="3175">
                      <a:solidFill>
                        <a:srgbClr val="000000"/>
                      </a:solidFill>
                      <a:prstDash val="soli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99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6350">
                      <a:solidFill>
                        <a:srgbClr val="000000"/>
                      </a:solidFill>
                      <a:prstDash val="solid"/>
                    </a:lnR>
                    <a:lnT w="317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234950">
                        <a:lnSpc>
                          <a:spcPct val="100000"/>
                        </a:lnSpc>
                        <a:spcBef>
                          <a:spcPts val="930"/>
                        </a:spcBef>
                      </a:pPr>
                      <a:r>
                        <a:rPr sz="1200" dirty="0">
                          <a:latin typeface="Times New Roman"/>
                          <a:cs typeface="Times New Roman"/>
                        </a:rPr>
                        <a:t>1</a:t>
                      </a: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118110" marB="0">
                    <a:lnL w="6350">
                      <a:solidFill>
                        <a:srgbClr val="000000"/>
                      </a:solidFill>
                      <a:prstDash val="solid"/>
                    </a:lnL>
                    <a:lnT w="3175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566737" y="3351212"/>
            <a:ext cx="714375" cy="573405"/>
          </a:xfrm>
          <a:prstGeom prst="rect">
            <a:avLst/>
          </a:prstGeom>
          <a:solidFill>
            <a:srgbClr val="C0C0C0"/>
          </a:solidFill>
          <a:ln w="3175">
            <a:solidFill>
              <a:srgbClr val="000000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Times New Roman"/>
              <a:cs typeface="Times New Roman"/>
            </a:endParaRPr>
          </a:p>
          <a:p>
            <a:pPr marL="130175">
              <a:lnSpc>
                <a:spcPct val="100000"/>
              </a:lnSpc>
            </a:pPr>
            <a:r>
              <a:rPr sz="1100" b="1" spc="-5" dirty="0">
                <a:latin typeface="Times New Roman"/>
                <a:cs typeface="Times New Roman"/>
              </a:rPr>
              <a:t>Account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92451" y="3351212"/>
            <a:ext cx="787400" cy="573405"/>
          </a:xfrm>
          <a:prstGeom prst="rect">
            <a:avLst/>
          </a:prstGeom>
          <a:solidFill>
            <a:srgbClr val="C0C0C0"/>
          </a:solidFill>
          <a:ln w="3175">
            <a:solidFill>
              <a:srgbClr val="000000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R="3175">
              <a:lnSpc>
                <a:spcPct val="100000"/>
              </a:lnSpc>
              <a:spcBef>
                <a:spcPts val="40"/>
              </a:spcBef>
            </a:pPr>
            <a:endParaRPr sz="1300">
              <a:latin typeface="Times New Roman"/>
              <a:cs typeface="Times New Roman"/>
            </a:endParaRPr>
          </a:p>
          <a:p>
            <a:pPr marL="52705">
              <a:lnSpc>
                <a:spcPct val="100000"/>
              </a:lnSpc>
            </a:pPr>
            <a:r>
              <a:rPr sz="1100" b="1" spc="-5" dirty="0">
                <a:latin typeface="Times New Roman"/>
                <a:cs typeface="Times New Roman"/>
              </a:rPr>
              <a:t>T</a:t>
            </a:r>
            <a:r>
              <a:rPr sz="1100" b="1" dirty="0">
                <a:latin typeface="Times New Roman"/>
                <a:cs typeface="Times New Roman"/>
              </a:rPr>
              <a:t>ransaction</a:t>
            </a:r>
            <a:endParaRPr sz="1100">
              <a:latin typeface="Times New Roman"/>
              <a:cs typeface="Times New Roman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683323" y="2348610"/>
            <a:ext cx="480059" cy="1002665"/>
            <a:chOff x="683323" y="2348610"/>
            <a:chExt cx="480059" cy="1002665"/>
          </a:xfrm>
        </p:grpSpPr>
        <p:sp>
          <p:nvSpPr>
            <p:cNvPr id="10" name="object 10"/>
            <p:cNvSpPr/>
            <p:nvPr/>
          </p:nvSpPr>
          <p:spPr>
            <a:xfrm>
              <a:off x="684212" y="2349499"/>
              <a:ext cx="478155" cy="573405"/>
            </a:xfrm>
            <a:custGeom>
              <a:avLst/>
              <a:gdLst/>
              <a:ahLst/>
              <a:cxnLst/>
              <a:rect l="l" t="t" r="r" b="b"/>
              <a:pathLst>
                <a:path w="478155" h="573405">
                  <a:moveTo>
                    <a:pt x="238925" y="0"/>
                  </a:moveTo>
                  <a:lnTo>
                    <a:pt x="0" y="287274"/>
                  </a:lnTo>
                  <a:lnTo>
                    <a:pt x="238925" y="573024"/>
                  </a:lnTo>
                  <a:lnTo>
                    <a:pt x="477837" y="287274"/>
                  </a:lnTo>
                  <a:lnTo>
                    <a:pt x="238925" y="0"/>
                  </a:lnTo>
                  <a:close/>
                </a:path>
              </a:pathLst>
            </a:custGeom>
            <a:solidFill>
              <a:srgbClr val="C0C0C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84212" y="2349499"/>
              <a:ext cx="478155" cy="573405"/>
            </a:xfrm>
            <a:custGeom>
              <a:avLst/>
              <a:gdLst/>
              <a:ahLst/>
              <a:cxnLst/>
              <a:rect l="l" t="t" r="r" b="b"/>
              <a:pathLst>
                <a:path w="478155" h="573405">
                  <a:moveTo>
                    <a:pt x="0" y="287274"/>
                  </a:moveTo>
                  <a:lnTo>
                    <a:pt x="238925" y="0"/>
                  </a:lnTo>
                  <a:lnTo>
                    <a:pt x="477837" y="287274"/>
                  </a:lnTo>
                  <a:lnTo>
                    <a:pt x="238925" y="573024"/>
                  </a:lnTo>
                  <a:lnTo>
                    <a:pt x="0" y="287274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923925" y="2922523"/>
              <a:ext cx="0" cy="428625"/>
            </a:xfrm>
            <a:custGeom>
              <a:avLst/>
              <a:gdLst/>
              <a:ahLst/>
              <a:cxnLst/>
              <a:rect l="l" t="t" r="r" b="b"/>
              <a:pathLst>
                <a:path h="428625">
                  <a:moveTo>
                    <a:pt x="0" y="0"/>
                  </a:moveTo>
                  <a:lnTo>
                    <a:pt x="0" y="428625"/>
                  </a:lnTo>
                </a:path>
              </a:pathLst>
            </a:custGeom>
            <a:ln w="476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1281175" y="3350386"/>
            <a:ext cx="1311275" cy="575310"/>
            <a:chOff x="1281175" y="3350386"/>
            <a:chExt cx="1311275" cy="575310"/>
          </a:xfrm>
        </p:grpSpPr>
        <p:sp>
          <p:nvSpPr>
            <p:cNvPr id="14" name="object 14"/>
            <p:cNvSpPr/>
            <p:nvPr/>
          </p:nvSpPr>
          <p:spPr>
            <a:xfrm>
              <a:off x="1758949" y="3351275"/>
              <a:ext cx="476250" cy="573405"/>
            </a:xfrm>
            <a:custGeom>
              <a:avLst/>
              <a:gdLst/>
              <a:ahLst/>
              <a:cxnLst/>
              <a:rect l="l" t="t" r="r" b="b"/>
              <a:pathLst>
                <a:path w="476250" h="573404">
                  <a:moveTo>
                    <a:pt x="237362" y="0"/>
                  </a:moveTo>
                  <a:lnTo>
                    <a:pt x="0" y="287274"/>
                  </a:lnTo>
                  <a:lnTo>
                    <a:pt x="237362" y="573024"/>
                  </a:lnTo>
                  <a:lnTo>
                    <a:pt x="476250" y="287274"/>
                  </a:lnTo>
                  <a:lnTo>
                    <a:pt x="237362" y="0"/>
                  </a:lnTo>
                  <a:close/>
                </a:path>
              </a:pathLst>
            </a:custGeom>
            <a:solidFill>
              <a:srgbClr val="C0C0C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758949" y="3351275"/>
              <a:ext cx="476250" cy="573405"/>
            </a:xfrm>
            <a:custGeom>
              <a:avLst/>
              <a:gdLst/>
              <a:ahLst/>
              <a:cxnLst/>
              <a:rect l="l" t="t" r="r" b="b"/>
              <a:pathLst>
                <a:path w="476250" h="573404">
                  <a:moveTo>
                    <a:pt x="0" y="287274"/>
                  </a:moveTo>
                  <a:lnTo>
                    <a:pt x="237362" y="0"/>
                  </a:lnTo>
                  <a:lnTo>
                    <a:pt x="476250" y="287274"/>
                  </a:lnTo>
                  <a:lnTo>
                    <a:pt x="237362" y="573024"/>
                  </a:lnTo>
                  <a:lnTo>
                    <a:pt x="0" y="287274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281175" y="3638549"/>
              <a:ext cx="1311275" cy="0"/>
            </a:xfrm>
            <a:custGeom>
              <a:avLst/>
              <a:gdLst/>
              <a:ahLst/>
              <a:cxnLst/>
              <a:rect l="l" t="t" r="r" b="b"/>
              <a:pathLst>
                <a:path w="1311275">
                  <a:moveTo>
                    <a:pt x="0" y="0"/>
                  </a:moveTo>
                  <a:lnTo>
                    <a:pt x="477774" y="0"/>
                  </a:lnTo>
                </a:path>
                <a:path w="1311275">
                  <a:moveTo>
                    <a:pt x="954024" y="0"/>
                  </a:moveTo>
                  <a:lnTo>
                    <a:pt x="1311275" y="0"/>
                  </a:lnTo>
                </a:path>
              </a:pathLst>
            </a:custGeom>
            <a:ln w="476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1049527" y="3039617"/>
            <a:ext cx="1358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Times New Roman"/>
                <a:cs typeface="Times New Roman"/>
              </a:rPr>
              <a:t>N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59230" y="3384041"/>
            <a:ext cx="9588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b="1" dirty="0">
                <a:latin typeface="Times New Roman"/>
                <a:cs typeface="Times New Roman"/>
              </a:rPr>
              <a:t>1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367533" y="3348989"/>
            <a:ext cx="15811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b="1" dirty="0">
                <a:latin typeface="Times New Roman"/>
                <a:cs typeface="Times New Roman"/>
              </a:rPr>
              <a:t>M</a:t>
            </a:r>
            <a:endParaRPr sz="1100">
              <a:latin typeface="Times New Roman"/>
              <a:cs typeface="Times New Roman"/>
            </a:endParaRPr>
          </a:p>
        </p:txBody>
      </p:sp>
      <p:pic>
        <p:nvPicPr>
          <p:cNvPr id="20" name="Picture 19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775E0525-831F-09A9-5CA3-FF2578F7ED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9714" y="461645"/>
            <a:ext cx="3340100" cy="528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dirty="0">
                <a:latin typeface="Times New Roman"/>
                <a:cs typeface="Times New Roman"/>
              </a:rPr>
              <a:t>Composite</a:t>
            </a:r>
            <a:r>
              <a:rPr sz="3300" b="0" u="none" spc="-80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attribute</a:t>
            </a:r>
            <a:endParaRPr sz="33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075051" y="4279900"/>
            <a:ext cx="2273300" cy="12827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3150">
              <a:latin typeface="Times New Roman"/>
              <a:cs typeface="Times New Roman"/>
            </a:endParaRPr>
          </a:p>
          <a:p>
            <a:pPr marL="597535">
              <a:lnSpc>
                <a:spcPct val="100000"/>
              </a:lnSpc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Employee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87437" y="2673350"/>
            <a:ext cx="6325235" cy="1600200"/>
            <a:chOff x="1087437" y="2673350"/>
            <a:chExt cx="6325235" cy="1600200"/>
          </a:xfrm>
        </p:grpSpPr>
        <p:sp>
          <p:nvSpPr>
            <p:cNvPr id="5" name="object 5"/>
            <p:cNvSpPr/>
            <p:nvPr/>
          </p:nvSpPr>
          <p:spPr>
            <a:xfrm>
              <a:off x="1093787" y="2679700"/>
              <a:ext cx="3950335" cy="1587500"/>
            </a:xfrm>
            <a:custGeom>
              <a:avLst/>
              <a:gdLst/>
              <a:ahLst/>
              <a:cxnLst/>
              <a:rect l="l" t="t" r="r" b="b"/>
              <a:pathLst>
                <a:path w="3950335" h="1587500">
                  <a:moveTo>
                    <a:pt x="0" y="793750"/>
                  </a:moveTo>
                  <a:lnTo>
                    <a:pt x="9846" y="744004"/>
                  </a:lnTo>
                  <a:lnTo>
                    <a:pt x="38449" y="696529"/>
                  </a:lnTo>
                  <a:lnTo>
                    <a:pt x="84404" y="651844"/>
                  </a:lnTo>
                  <a:lnTo>
                    <a:pt x="146306" y="610470"/>
                  </a:lnTo>
                  <a:lnTo>
                    <a:pt x="182798" y="591186"/>
                  </a:lnTo>
                  <a:lnTo>
                    <a:pt x="222749" y="572925"/>
                  </a:lnTo>
                  <a:lnTo>
                    <a:pt x="265985" y="555752"/>
                  </a:lnTo>
                  <a:lnTo>
                    <a:pt x="312330" y="539730"/>
                  </a:lnTo>
                  <a:lnTo>
                    <a:pt x="361607" y="524927"/>
                  </a:lnTo>
                  <a:lnTo>
                    <a:pt x="413642" y="511406"/>
                  </a:lnTo>
                  <a:lnTo>
                    <a:pt x="468259" y="499232"/>
                  </a:lnTo>
                  <a:lnTo>
                    <a:pt x="525281" y="488470"/>
                  </a:lnTo>
                  <a:lnTo>
                    <a:pt x="584535" y="479186"/>
                  </a:lnTo>
                  <a:lnTo>
                    <a:pt x="645843" y="471444"/>
                  </a:lnTo>
                  <a:lnTo>
                    <a:pt x="709031" y="465310"/>
                  </a:lnTo>
                  <a:lnTo>
                    <a:pt x="773922" y="460847"/>
                  </a:lnTo>
                  <a:lnTo>
                    <a:pt x="840341" y="458122"/>
                  </a:lnTo>
                  <a:lnTo>
                    <a:pt x="908113" y="457200"/>
                  </a:lnTo>
                  <a:lnTo>
                    <a:pt x="975869" y="458122"/>
                  </a:lnTo>
                  <a:lnTo>
                    <a:pt x="1042274" y="460847"/>
                  </a:lnTo>
                  <a:lnTo>
                    <a:pt x="1107153" y="465310"/>
                  </a:lnTo>
                  <a:lnTo>
                    <a:pt x="1170331" y="471444"/>
                  </a:lnTo>
                  <a:lnTo>
                    <a:pt x="1231631" y="479186"/>
                  </a:lnTo>
                  <a:lnTo>
                    <a:pt x="1290878" y="488470"/>
                  </a:lnTo>
                  <a:lnTo>
                    <a:pt x="1347896" y="499232"/>
                  </a:lnTo>
                  <a:lnTo>
                    <a:pt x="1402509" y="511406"/>
                  </a:lnTo>
                  <a:lnTo>
                    <a:pt x="1454541" y="524927"/>
                  </a:lnTo>
                  <a:lnTo>
                    <a:pt x="1503817" y="539730"/>
                  </a:lnTo>
                  <a:lnTo>
                    <a:pt x="1550161" y="555751"/>
                  </a:lnTo>
                  <a:lnTo>
                    <a:pt x="1593398" y="572925"/>
                  </a:lnTo>
                  <a:lnTo>
                    <a:pt x="1633350" y="591186"/>
                  </a:lnTo>
                  <a:lnTo>
                    <a:pt x="1669844" y="610470"/>
                  </a:lnTo>
                  <a:lnTo>
                    <a:pt x="1702702" y="630711"/>
                  </a:lnTo>
                  <a:lnTo>
                    <a:pt x="1756810" y="673805"/>
                  </a:lnTo>
                  <a:lnTo>
                    <a:pt x="1794269" y="719950"/>
                  </a:lnTo>
                  <a:lnTo>
                    <a:pt x="1813672" y="768625"/>
                  </a:lnTo>
                  <a:lnTo>
                    <a:pt x="1816163" y="793750"/>
                  </a:lnTo>
                  <a:lnTo>
                    <a:pt x="1813672" y="818874"/>
                  </a:lnTo>
                  <a:lnTo>
                    <a:pt x="1794269" y="867549"/>
                  </a:lnTo>
                  <a:lnTo>
                    <a:pt x="1756810" y="913694"/>
                  </a:lnTo>
                  <a:lnTo>
                    <a:pt x="1702702" y="956788"/>
                  </a:lnTo>
                  <a:lnTo>
                    <a:pt x="1669844" y="977029"/>
                  </a:lnTo>
                  <a:lnTo>
                    <a:pt x="1633350" y="996313"/>
                  </a:lnTo>
                  <a:lnTo>
                    <a:pt x="1593398" y="1014574"/>
                  </a:lnTo>
                  <a:lnTo>
                    <a:pt x="1550161" y="1031747"/>
                  </a:lnTo>
                  <a:lnTo>
                    <a:pt x="1503817" y="1047769"/>
                  </a:lnTo>
                  <a:lnTo>
                    <a:pt x="1454541" y="1062572"/>
                  </a:lnTo>
                  <a:lnTo>
                    <a:pt x="1402509" y="1076093"/>
                  </a:lnTo>
                  <a:lnTo>
                    <a:pt x="1347896" y="1088267"/>
                  </a:lnTo>
                  <a:lnTo>
                    <a:pt x="1290878" y="1099029"/>
                  </a:lnTo>
                  <a:lnTo>
                    <a:pt x="1231631" y="1108313"/>
                  </a:lnTo>
                  <a:lnTo>
                    <a:pt x="1170331" y="1116055"/>
                  </a:lnTo>
                  <a:lnTo>
                    <a:pt x="1107153" y="1122189"/>
                  </a:lnTo>
                  <a:lnTo>
                    <a:pt x="1042274" y="1126652"/>
                  </a:lnTo>
                  <a:lnTo>
                    <a:pt x="975869" y="1129377"/>
                  </a:lnTo>
                  <a:lnTo>
                    <a:pt x="908113" y="1130300"/>
                  </a:lnTo>
                  <a:lnTo>
                    <a:pt x="840341" y="1129377"/>
                  </a:lnTo>
                  <a:lnTo>
                    <a:pt x="773922" y="1126652"/>
                  </a:lnTo>
                  <a:lnTo>
                    <a:pt x="709031" y="1122189"/>
                  </a:lnTo>
                  <a:lnTo>
                    <a:pt x="645843" y="1116055"/>
                  </a:lnTo>
                  <a:lnTo>
                    <a:pt x="584535" y="1108313"/>
                  </a:lnTo>
                  <a:lnTo>
                    <a:pt x="525281" y="1099029"/>
                  </a:lnTo>
                  <a:lnTo>
                    <a:pt x="468259" y="1088267"/>
                  </a:lnTo>
                  <a:lnTo>
                    <a:pt x="413642" y="1076093"/>
                  </a:lnTo>
                  <a:lnTo>
                    <a:pt x="361607" y="1062572"/>
                  </a:lnTo>
                  <a:lnTo>
                    <a:pt x="312330" y="1047769"/>
                  </a:lnTo>
                  <a:lnTo>
                    <a:pt x="265985" y="1031748"/>
                  </a:lnTo>
                  <a:lnTo>
                    <a:pt x="222749" y="1014574"/>
                  </a:lnTo>
                  <a:lnTo>
                    <a:pt x="182798" y="996313"/>
                  </a:lnTo>
                  <a:lnTo>
                    <a:pt x="146306" y="977029"/>
                  </a:lnTo>
                  <a:lnTo>
                    <a:pt x="113449" y="956788"/>
                  </a:lnTo>
                  <a:lnTo>
                    <a:pt x="59346" y="913694"/>
                  </a:lnTo>
                  <a:lnTo>
                    <a:pt x="21891" y="867549"/>
                  </a:lnTo>
                  <a:lnTo>
                    <a:pt x="2490" y="818874"/>
                  </a:lnTo>
                  <a:lnTo>
                    <a:pt x="0" y="793750"/>
                  </a:lnTo>
                  <a:close/>
                </a:path>
                <a:path w="3950335" h="1587500">
                  <a:moveTo>
                    <a:pt x="1600263" y="1066800"/>
                  </a:moveTo>
                  <a:lnTo>
                    <a:pt x="2273363" y="1587500"/>
                  </a:lnTo>
                </a:path>
                <a:path w="3950335" h="1587500">
                  <a:moveTo>
                    <a:pt x="2133663" y="336550"/>
                  </a:moveTo>
                  <a:lnTo>
                    <a:pt x="2143508" y="286804"/>
                  </a:lnTo>
                  <a:lnTo>
                    <a:pt x="2172107" y="239329"/>
                  </a:lnTo>
                  <a:lnTo>
                    <a:pt x="2218056" y="194644"/>
                  </a:lnTo>
                  <a:lnTo>
                    <a:pt x="2279950" y="153270"/>
                  </a:lnTo>
                  <a:lnTo>
                    <a:pt x="2316438" y="133986"/>
                  </a:lnTo>
                  <a:lnTo>
                    <a:pt x="2356385" y="115725"/>
                  </a:lnTo>
                  <a:lnTo>
                    <a:pt x="2399617" y="98552"/>
                  </a:lnTo>
                  <a:lnTo>
                    <a:pt x="2445957" y="82530"/>
                  </a:lnTo>
                  <a:lnTo>
                    <a:pt x="2495230" y="67727"/>
                  </a:lnTo>
                  <a:lnTo>
                    <a:pt x="2547261" y="54206"/>
                  </a:lnTo>
                  <a:lnTo>
                    <a:pt x="2601874" y="42032"/>
                  </a:lnTo>
                  <a:lnTo>
                    <a:pt x="2658893" y="31270"/>
                  </a:lnTo>
                  <a:lnTo>
                    <a:pt x="2718143" y="21986"/>
                  </a:lnTo>
                  <a:lnTo>
                    <a:pt x="2779449" y="14244"/>
                  </a:lnTo>
                  <a:lnTo>
                    <a:pt x="2842634" y="8110"/>
                  </a:lnTo>
                  <a:lnTo>
                    <a:pt x="2907523" y="3647"/>
                  </a:lnTo>
                  <a:lnTo>
                    <a:pt x="2973942" y="922"/>
                  </a:lnTo>
                  <a:lnTo>
                    <a:pt x="3041713" y="0"/>
                  </a:lnTo>
                  <a:lnTo>
                    <a:pt x="3109469" y="922"/>
                  </a:lnTo>
                  <a:lnTo>
                    <a:pt x="3175874" y="3647"/>
                  </a:lnTo>
                  <a:lnTo>
                    <a:pt x="3240753" y="8110"/>
                  </a:lnTo>
                  <a:lnTo>
                    <a:pt x="3303931" y="14244"/>
                  </a:lnTo>
                  <a:lnTo>
                    <a:pt x="3365231" y="21986"/>
                  </a:lnTo>
                  <a:lnTo>
                    <a:pt x="3424478" y="31270"/>
                  </a:lnTo>
                  <a:lnTo>
                    <a:pt x="3481496" y="42032"/>
                  </a:lnTo>
                  <a:lnTo>
                    <a:pt x="3536109" y="54206"/>
                  </a:lnTo>
                  <a:lnTo>
                    <a:pt x="3588141" y="67727"/>
                  </a:lnTo>
                  <a:lnTo>
                    <a:pt x="3637417" y="82530"/>
                  </a:lnTo>
                  <a:lnTo>
                    <a:pt x="3683761" y="98551"/>
                  </a:lnTo>
                  <a:lnTo>
                    <a:pt x="3726998" y="115725"/>
                  </a:lnTo>
                  <a:lnTo>
                    <a:pt x="3766950" y="133986"/>
                  </a:lnTo>
                  <a:lnTo>
                    <a:pt x="3803444" y="153270"/>
                  </a:lnTo>
                  <a:lnTo>
                    <a:pt x="3836302" y="173511"/>
                  </a:lnTo>
                  <a:lnTo>
                    <a:pt x="3890410" y="216605"/>
                  </a:lnTo>
                  <a:lnTo>
                    <a:pt x="3927869" y="262750"/>
                  </a:lnTo>
                  <a:lnTo>
                    <a:pt x="3947272" y="311425"/>
                  </a:lnTo>
                  <a:lnTo>
                    <a:pt x="3949763" y="336550"/>
                  </a:lnTo>
                  <a:lnTo>
                    <a:pt x="3947272" y="361674"/>
                  </a:lnTo>
                  <a:lnTo>
                    <a:pt x="3927869" y="410349"/>
                  </a:lnTo>
                  <a:lnTo>
                    <a:pt x="3890410" y="456494"/>
                  </a:lnTo>
                  <a:lnTo>
                    <a:pt x="3836302" y="499588"/>
                  </a:lnTo>
                  <a:lnTo>
                    <a:pt x="3803444" y="519829"/>
                  </a:lnTo>
                  <a:lnTo>
                    <a:pt x="3766950" y="539113"/>
                  </a:lnTo>
                  <a:lnTo>
                    <a:pt x="3726998" y="557374"/>
                  </a:lnTo>
                  <a:lnTo>
                    <a:pt x="3683762" y="574547"/>
                  </a:lnTo>
                  <a:lnTo>
                    <a:pt x="3637417" y="590569"/>
                  </a:lnTo>
                  <a:lnTo>
                    <a:pt x="3588141" y="605372"/>
                  </a:lnTo>
                  <a:lnTo>
                    <a:pt x="3536109" y="618893"/>
                  </a:lnTo>
                  <a:lnTo>
                    <a:pt x="3481496" y="631067"/>
                  </a:lnTo>
                  <a:lnTo>
                    <a:pt x="3424478" y="641829"/>
                  </a:lnTo>
                  <a:lnTo>
                    <a:pt x="3365231" y="651113"/>
                  </a:lnTo>
                  <a:lnTo>
                    <a:pt x="3303931" y="658855"/>
                  </a:lnTo>
                  <a:lnTo>
                    <a:pt x="3240753" y="664989"/>
                  </a:lnTo>
                  <a:lnTo>
                    <a:pt x="3175874" y="669452"/>
                  </a:lnTo>
                  <a:lnTo>
                    <a:pt x="3109469" y="672177"/>
                  </a:lnTo>
                  <a:lnTo>
                    <a:pt x="3041713" y="673100"/>
                  </a:lnTo>
                  <a:lnTo>
                    <a:pt x="2973942" y="672177"/>
                  </a:lnTo>
                  <a:lnTo>
                    <a:pt x="2907523" y="669452"/>
                  </a:lnTo>
                  <a:lnTo>
                    <a:pt x="2842634" y="664989"/>
                  </a:lnTo>
                  <a:lnTo>
                    <a:pt x="2779449" y="658855"/>
                  </a:lnTo>
                  <a:lnTo>
                    <a:pt x="2718143" y="651113"/>
                  </a:lnTo>
                  <a:lnTo>
                    <a:pt x="2658893" y="641829"/>
                  </a:lnTo>
                  <a:lnTo>
                    <a:pt x="2601874" y="631067"/>
                  </a:lnTo>
                  <a:lnTo>
                    <a:pt x="2547261" y="618893"/>
                  </a:lnTo>
                  <a:lnTo>
                    <a:pt x="2495230" y="605372"/>
                  </a:lnTo>
                  <a:lnTo>
                    <a:pt x="2445957" y="590569"/>
                  </a:lnTo>
                  <a:lnTo>
                    <a:pt x="2399617" y="574548"/>
                  </a:lnTo>
                  <a:lnTo>
                    <a:pt x="2356385" y="557374"/>
                  </a:lnTo>
                  <a:lnTo>
                    <a:pt x="2316438" y="539113"/>
                  </a:lnTo>
                  <a:lnTo>
                    <a:pt x="2279950" y="519829"/>
                  </a:lnTo>
                  <a:lnTo>
                    <a:pt x="2247098" y="499588"/>
                  </a:lnTo>
                  <a:lnTo>
                    <a:pt x="2193001" y="456494"/>
                  </a:lnTo>
                  <a:lnTo>
                    <a:pt x="2155551" y="410349"/>
                  </a:lnTo>
                  <a:lnTo>
                    <a:pt x="2136154" y="361674"/>
                  </a:lnTo>
                  <a:lnTo>
                    <a:pt x="2133663" y="336550"/>
                  </a:lnTo>
                  <a:close/>
                </a:path>
                <a:path w="3950335" h="1587500">
                  <a:moveTo>
                    <a:pt x="3041713" y="685800"/>
                  </a:moveTo>
                  <a:lnTo>
                    <a:pt x="3041713" y="15875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89651" y="3136900"/>
              <a:ext cx="1816100" cy="673100"/>
            </a:xfrm>
            <a:custGeom>
              <a:avLst/>
              <a:gdLst/>
              <a:ahLst/>
              <a:cxnLst/>
              <a:rect l="l" t="t" r="r" b="b"/>
              <a:pathLst>
                <a:path w="1816100" h="673100">
                  <a:moveTo>
                    <a:pt x="908050" y="0"/>
                  </a:moveTo>
                  <a:lnTo>
                    <a:pt x="840278" y="922"/>
                  </a:lnTo>
                  <a:lnTo>
                    <a:pt x="773860" y="3647"/>
                  </a:lnTo>
                  <a:lnTo>
                    <a:pt x="708970" y="8110"/>
                  </a:lnTo>
                  <a:lnTo>
                    <a:pt x="645785" y="14244"/>
                  </a:lnTo>
                  <a:lnTo>
                    <a:pt x="584480" y="21986"/>
                  </a:lnTo>
                  <a:lnTo>
                    <a:pt x="525230" y="31270"/>
                  </a:lnTo>
                  <a:lnTo>
                    <a:pt x="468210" y="42032"/>
                  </a:lnTo>
                  <a:lnTo>
                    <a:pt x="413598" y="54206"/>
                  </a:lnTo>
                  <a:lnTo>
                    <a:pt x="361567" y="67727"/>
                  </a:lnTo>
                  <a:lnTo>
                    <a:pt x="312294" y="82530"/>
                  </a:lnTo>
                  <a:lnTo>
                    <a:pt x="265953" y="98552"/>
                  </a:lnTo>
                  <a:lnTo>
                    <a:pt x="222722" y="115725"/>
                  </a:lnTo>
                  <a:lnTo>
                    <a:pt x="182774" y="133986"/>
                  </a:lnTo>
                  <a:lnTo>
                    <a:pt x="146287" y="153270"/>
                  </a:lnTo>
                  <a:lnTo>
                    <a:pt x="113434" y="173511"/>
                  </a:lnTo>
                  <a:lnTo>
                    <a:pt x="59337" y="216605"/>
                  </a:lnTo>
                  <a:lnTo>
                    <a:pt x="21888" y="262750"/>
                  </a:lnTo>
                  <a:lnTo>
                    <a:pt x="2490" y="311425"/>
                  </a:lnTo>
                  <a:lnTo>
                    <a:pt x="0" y="336550"/>
                  </a:lnTo>
                  <a:lnTo>
                    <a:pt x="2490" y="361674"/>
                  </a:lnTo>
                  <a:lnTo>
                    <a:pt x="21888" y="410349"/>
                  </a:lnTo>
                  <a:lnTo>
                    <a:pt x="59337" y="456494"/>
                  </a:lnTo>
                  <a:lnTo>
                    <a:pt x="113434" y="499588"/>
                  </a:lnTo>
                  <a:lnTo>
                    <a:pt x="146287" y="519829"/>
                  </a:lnTo>
                  <a:lnTo>
                    <a:pt x="182774" y="539113"/>
                  </a:lnTo>
                  <a:lnTo>
                    <a:pt x="222722" y="557374"/>
                  </a:lnTo>
                  <a:lnTo>
                    <a:pt x="265953" y="574548"/>
                  </a:lnTo>
                  <a:lnTo>
                    <a:pt x="312294" y="590569"/>
                  </a:lnTo>
                  <a:lnTo>
                    <a:pt x="361567" y="605372"/>
                  </a:lnTo>
                  <a:lnTo>
                    <a:pt x="413598" y="618893"/>
                  </a:lnTo>
                  <a:lnTo>
                    <a:pt x="468210" y="631067"/>
                  </a:lnTo>
                  <a:lnTo>
                    <a:pt x="525230" y="641829"/>
                  </a:lnTo>
                  <a:lnTo>
                    <a:pt x="584480" y="651113"/>
                  </a:lnTo>
                  <a:lnTo>
                    <a:pt x="645785" y="658855"/>
                  </a:lnTo>
                  <a:lnTo>
                    <a:pt x="708970" y="664989"/>
                  </a:lnTo>
                  <a:lnTo>
                    <a:pt x="773860" y="669452"/>
                  </a:lnTo>
                  <a:lnTo>
                    <a:pt x="840278" y="672177"/>
                  </a:lnTo>
                  <a:lnTo>
                    <a:pt x="908050" y="673100"/>
                  </a:lnTo>
                  <a:lnTo>
                    <a:pt x="975805" y="672177"/>
                  </a:lnTo>
                  <a:lnTo>
                    <a:pt x="1042211" y="669452"/>
                  </a:lnTo>
                  <a:lnTo>
                    <a:pt x="1107090" y="664989"/>
                  </a:lnTo>
                  <a:lnTo>
                    <a:pt x="1170268" y="658855"/>
                  </a:lnTo>
                  <a:lnTo>
                    <a:pt x="1231568" y="651113"/>
                  </a:lnTo>
                  <a:lnTo>
                    <a:pt x="1290815" y="641829"/>
                  </a:lnTo>
                  <a:lnTo>
                    <a:pt x="1347832" y="631067"/>
                  </a:lnTo>
                  <a:lnTo>
                    <a:pt x="1402445" y="618893"/>
                  </a:lnTo>
                  <a:lnTo>
                    <a:pt x="1454478" y="605372"/>
                  </a:lnTo>
                  <a:lnTo>
                    <a:pt x="1503754" y="590569"/>
                  </a:lnTo>
                  <a:lnTo>
                    <a:pt x="1550098" y="574547"/>
                  </a:lnTo>
                  <a:lnTo>
                    <a:pt x="1593334" y="557374"/>
                  </a:lnTo>
                  <a:lnTo>
                    <a:pt x="1633287" y="539113"/>
                  </a:lnTo>
                  <a:lnTo>
                    <a:pt x="1669780" y="519829"/>
                  </a:lnTo>
                  <a:lnTo>
                    <a:pt x="1702638" y="499588"/>
                  </a:lnTo>
                  <a:lnTo>
                    <a:pt x="1756747" y="456494"/>
                  </a:lnTo>
                  <a:lnTo>
                    <a:pt x="1794205" y="410349"/>
                  </a:lnTo>
                  <a:lnTo>
                    <a:pt x="1813608" y="361674"/>
                  </a:lnTo>
                  <a:lnTo>
                    <a:pt x="1816100" y="336550"/>
                  </a:lnTo>
                  <a:lnTo>
                    <a:pt x="1813608" y="311425"/>
                  </a:lnTo>
                  <a:lnTo>
                    <a:pt x="1794205" y="262750"/>
                  </a:lnTo>
                  <a:lnTo>
                    <a:pt x="1756747" y="216605"/>
                  </a:lnTo>
                  <a:lnTo>
                    <a:pt x="1702638" y="173511"/>
                  </a:lnTo>
                  <a:lnTo>
                    <a:pt x="1669780" y="153270"/>
                  </a:lnTo>
                  <a:lnTo>
                    <a:pt x="1633287" y="133986"/>
                  </a:lnTo>
                  <a:lnTo>
                    <a:pt x="1593334" y="115725"/>
                  </a:lnTo>
                  <a:lnTo>
                    <a:pt x="1550098" y="98551"/>
                  </a:lnTo>
                  <a:lnTo>
                    <a:pt x="1503754" y="82530"/>
                  </a:lnTo>
                  <a:lnTo>
                    <a:pt x="1454478" y="67727"/>
                  </a:lnTo>
                  <a:lnTo>
                    <a:pt x="1402445" y="54206"/>
                  </a:lnTo>
                  <a:lnTo>
                    <a:pt x="1347832" y="42032"/>
                  </a:lnTo>
                  <a:lnTo>
                    <a:pt x="1290815" y="31270"/>
                  </a:lnTo>
                  <a:lnTo>
                    <a:pt x="1231568" y="21986"/>
                  </a:lnTo>
                  <a:lnTo>
                    <a:pt x="1170268" y="14244"/>
                  </a:lnTo>
                  <a:lnTo>
                    <a:pt x="1107090" y="8110"/>
                  </a:lnTo>
                  <a:lnTo>
                    <a:pt x="1042211" y="3647"/>
                  </a:lnTo>
                  <a:lnTo>
                    <a:pt x="975805" y="922"/>
                  </a:lnTo>
                  <a:lnTo>
                    <a:pt x="908050" y="0"/>
                  </a:lnTo>
                  <a:close/>
                </a:path>
              </a:pathLst>
            </a:custGeom>
            <a:solidFill>
              <a:srgbClr val="F1DC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1151" y="3136900"/>
              <a:ext cx="2514600" cy="1130300"/>
            </a:xfrm>
            <a:custGeom>
              <a:avLst/>
              <a:gdLst/>
              <a:ahLst/>
              <a:cxnLst/>
              <a:rect l="l" t="t" r="r" b="b"/>
              <a:pathLst>
                <a:path w="2514600" h="1130300">
                  <a:moveTo>
                    <a:pt x="698500" y="336550"/>
                  </a:moveTo>
                  <a:lnTo>
                    <a:pt x="708345" y="286804"/>
                  </a:lnTo>
                  <a:lnTo>
                    <a:pt x="736944" y="239329"/>
                  </a:lnTo>
                  <a:lnTo>
                    <a:pt x="782893" y="194644"/>
                  </a:lnTo>
                  <a:lnTo>
                    <a:pt x="844787" y="153270"/>
                  </a:lnTo>
                  <a:lnTo>
                    <a:pt x="881274" y="133986"/>
                  </a:lnTo>
                  <a:lnTo>
                    <a:pt x="921222" y="115725"/>
                  </a:lnTo>
                  <a:lnTo>
                    <a:pt x="964453" y="98552"/>
                  </a:lnTo>
                  <a:lnTo>
                    <a:pt x="1010794" y="82530"/>
                  </a:lnTo>
                  <a:lnTo>
                    <a:pt x="1060067" y="67727"/>
                  </a:lnTo>
                  <a:lnTo>
                    <a:pt x="1112098" y="54206"/>
                  </a:lnTo>
                  <a:lnTo>
                    <a:pt x="1166710" y="42032"/>
                  </a:lnTo>
                  <a:lnTo>
                    <a:pt x="1223730" y="31270"/>
                  </a:lnTo>
                  <a:lnTo>
                    <a:pt x="1282980" y="21986"/>
                  </a:lnTo>
                  <a:lnTo>
                    <a:pt x="1344285" y="14244"/>
                  </a:lnTo>
                  <a:lnTo>
                    <a:pt x="1407470" y="8110"/>
                  </a:lnTo>
                  <a:lnTo>
                    <a:pt x="1472360" y="3647"/>
                  </a:lnTo>
                  <a:lnTo>
                    <a:pt x="1538778" y="922"/>
                  </a:lnTo>
                  <a:lnTo>
                    <a:pt x="1606550" y="0"/>
                  </a:lnTo>
                  <a:lnTo>
                    <a:pt x="1674305" y="922"/>
                  </a:lnTo>
                  <a:lnTo>
                    <a:pt x="1740711" y="3647"/>
                  </a:lnTo>
                  <a:lnTo>
                    <a:pt x="1805590" y="8110"/>
                  </a:lnTo>
                  <a:lnTo>
                    <a:pt x="1868768" y="14244"/>
                  </a:lnTo>
                  <a:lnTo>
                    <a:pt x="1930068" y="21986"/>
                  </a:lnTo>
                  <a:lnTo>
                    <a:pt x="1989315" y="31270"/>
                  </a:lnTo>
                  <a:lnTo>
                    <a:pt x="2046332" y="42032"/>
                  </a:lnTo>
                  <a:lnTo>
                    <a:pt x="2100945" y="54206"/>
                  </a:lnTo>
                  <a:lnTo>
                    <a:pt x="2152978" y="67727"/>
                  </a:lnTo>
                  <a:lnTo>
                    <a:pt x="2202254" y="82530"/>
                  </a:lnTo>
                  <a:lnTo>
                    <a:pt x="2248598" y="98551"/>
                  </a:lnTo>
                  <a:lnTo>
                    <a:pt x="2291834" y="115725"/>
                  </a:lnTo>
                  <a:lnTo>
                    <a:pt x="2331787" y="133986"/>
                  </a:lnTo>
                  <a:lnTo>
                    <a:pt x="2368280" y="153270"/>
                  </a:lnTo>
                  <a:lnTo>
                    <a:pt x="2401138" y="173511"/>
                  </a:lnTo>
                  <a:lnTo>
                    <a:pt x="2455247" y="216605"/>
                  </a:lnTo>
                  <a:lnTo>
                    <a:pt x="2492705" y="262750"/>
                  </a:lnTo>
                  <a:lnTo>
                    <a:pt x="2512108" y="311425"/>
                  </a:lnTo>
                  <a:lnTo>
                    <a:pt x="2514600" y="336550"/>
                  </a:lnTo>
                  <a:lnTo>
                    <a:pt x="2512108" y="361674"/>
                  </a:lnTo>
                  <a:lnTo>
                    <a:pt x="2492705" y="410349"/>
                  </a:lnTo>
                  <a:lnTo>
                    <a:pt x="2455247" y="456494"/>
                  </a:lnTo>
                  <a:lnTo>
                    <a:pt x="2401138" y="499588"/>
                  </a:lnTo>
                  <a:lnTo>
                    <a:pt x="2368280" y="519829"/>
                  </a:lnTo>
                  <a:lnTo>
                    <a:pt x="2331787" y="539113"/>
                  </a:lnTo>
                  <a:lnTo>
                    <a:pt x="2291834" y="557374"/>
                  </a:lnTo>
                  <a:lnTo>
                    <a:pt x="2248598" y="574547"/>
                  </a:lnTo>
                  <a:lnTo>
                    <a:pt x="2202254" y="590569"/>
                  </a:lnTo>
                  <a:lnTo>
                    <a:pt x="2152978" y="605372"/>
                  </a:lnTo>
                  <a:lnTo>
                    <a:pt x="2100945" y="618893"/>
                  </a:lnTo>
                  <a:lnTo>
                    <a:pt x="2046332" y="631067"/>
                  </a:lnTo>
                  <a:lnTo>
                    <a:pt x="1989315" y="641829"/>
                  </a:lnTo>
                  <a:lnTo>
                    <a:pt x="1930068" y="651113"/>
                  </a:lnTo>
                  <a:lnTo>
                    <a:pt x="1868768" y="658855"/>
                  </a:lnTo>
                  <a:lnTo>
                    <a:pt x="1805590" y="664989"/>
                  </a:lnTo>
                  <a:lnTo>
                    <a:pt x="1740711" y="669452"/>
                  </a:lnTo>
                  <a:lnTo>
                    <a:pt x="1674305" y="672177"/>
                  </a:lnTo>
                  <a:lnTo>
                    <a:pt x="1606550" y="673100"/>
                  </a:lnTo>
                  <a:lnTo>
                    <a:pt x="1538778" y="672177"/>
                  </a:lnTo>
                  <a:lnTo>
                    <a:pt x="1472360" y="669452"/>
                  </a:lnTo>
                  <a:lnTo>
                    <a:pt x="1407470" y="664989"/>
                  </a:lnTo>
                  <a:lnTo>
                    <a:pt x="1344285" y="658855"/>
                  </a:lnTo>
                  <a:lnTo>
                    <a:pt x="1282980" y="651113"/>
                  </a:lnTo>
                  <a:lnTo>
                    <a:pt x="1223730" y="641829"/>
                  </a:lnTo>
                  <a:lnTo>
                    <a:pt x="1166710" y="631067"/>
                  </a:lnTo>
                  <a:lnTo>
                    <a:pt x="1112098" y="618893"/>
                  </a:lnTo>
                  <a:lnTo>
                    <a:pt x="1060067" y="605372"/>
                  </a:lnTo>
                  <a:lnTo>
                    <a:pt x="1010794" y="590569"/>
                  </a:lnTo>
                  <a:lnTo>
                    <a:pt x="964453" y="574548"/>
                  </a:lnTo>
                  <a:lnTo>
                    <a:pt x="921222" y="557374"/>
                  </a:lnTo>
                  <a:lnTo>
                    <a:pt x="881274" y="539113"/>
                  </a:lnTo>
                  <a:lnTo>
                    <a:pt x="844787" y="519829"/>
                  </a:lnTo>
                  <a:lnTo>
                    <a:pt x="811934" y="499588"/>
                  </a:lnTo>
                  <a:lnTo>
                    <a:pt x="757837" y="456494"/>
                  </a:lnTo>
                  <a:lnTo>
                    <a:pt x="720388" y="410349"/>
                  </a:lnTo>
                  <a:lnTo>
                    <a:pt x="700990" y="361674"/>
                  </a:lnTo>
                  <a:lnTo>
                    <a:pt x="698500" y="336550"/>
                  </a:lnTo>
                  <a:close/>
                </a:path>
                <a:path w="2514600" h="1130300">
                  <a:moveTo>
                    <a:pt x="850900" y="533400"/>
                  </a:moveTo>
                  <a:lnTo>
                    <a:pt x="0" y="1130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636587" y="4432300"/>
            <a:ext cx="2426335" cy="673100"/>
          </a:xfrm>
          <a:custGeom>
            <a:avLst/>
            <a:gdLst/>
            <a:ahLst/>
            <a:cxnLst/>
            <a:rect l="l" t="t" r="r" b="b"/>
            <a:pathLst>
              <a:path w="2426335" h="673100">
                <a:moveTo>
                  <a:pt x="0" y="336550"/>
                </a:moveTo>
                <a:lnTo>
                  <a:pt x="9845" y="286804"/>
                </a:lnTo>
                <a:lnTo>
                  <a:pt x="38446" y="239329"/>
                </a:lnTo>
                <a:lnTo>
                  <a:pt x="84398" y="194644"/>
                </a:lnTo>
                <a:lnTo>
                  <a:pt x="146296" y="153270"/>
                </a:lnTo>
                <a:lnTo>
                  <a:pt x="182786" y="133986"/>
                </a:lnTo>
                <a:lnTo>
                  <a:pt x="222736" y="115725"/>
                </a:lnTo>
                <a:lnTo>
                  <a:pt x="265971" y="98552"/>
                </a:lnTo>
                <a:lnTo>
                  <a:pt x="312314" y="82530"/>
                </a:lnTo>
                <a:lnTo>
                  <a:pt x="361591" y="67727"/>
                </a:lnTo>
                <a:lnTo>
                  <a:pt x="413625" y="54206"/>
                </a:lnTo>
                <a:lnTo>
                  <a:pt x="468242" y="42032"/>
                </a:lnTo>
                <a:lnTo>
                  <a:pt x="525265" y="31270"/>
                </a:lnTo>
                <a:lnTo>
                  <a:pt x="584519" y="21986"/>
                </a:lnTo>
                <a:lnTo>
                  <a:pt x="645829" y="14244"/>
                </a:lnTo>
                <a:lnTo>
                  <a:pt x="709019" y="8110"/>
                </a:lnTo>
                <a:lnTo>
                  <a:pt x="773913" y="3647"/>
                </a:lnTo>
                <a:lnTo>
                  <a:pt x="840336" y="922"/>
                </a:lnTo>
                <a:lnTo>
                  <a:pt x="908113" y="0"/>
                </a:lnTo>
                <a:lnTo>
                  <a:pt x="975869" y="922"/>
                </a:lnTo>
                <a:lnTo>
                  <a:pt x="1042274" y="3647"/>
                </a:lnTo>
                <a:lnTo>
                  <a:pt x="1107153" y="8110"/>
                </a:lnTo>
                <a:lnTo>
                  <a:pt x="1170331" y="14244"/>
                </a:lnTo>
                <a:lnTo>
                  <a:pt x="1231631" y="21986"/>
                </a:lnTo>
                <a:lnTo>
                  <a:pt x="1290878" y="31270"/>
                </a:lnTo>
                <a:lnTo>
                  <a:pt x="1347896" y="42032"/>
                </a:lnTo>
                <a:lnTo>
                  <a:pt x="1402509" y="54206"/>
                </a:lnTo>
                <a:lnTo>
                  <a:pt x="1454541" y="67727"/>
                </a:lnTo>
                <a:lnTo>
                  <a:pt x="1503817" y="82530"/>
                </a:lnTo>
                <a:lnTo>
                  <a:pt x="1550161" y="98551"/>
                </a:lnTo>
                <a:lnTo>
                  <a:pt x="1593398" y="115725"/>
                </a:lnTo>
                <a:lnTo>
                  <a:pt x="1633350" y="133986"/>
                </a:lnTo>
                <a:lnTo>
                  <a:pt x="1669844" y="153270"/>
                </a:lnTo>
                <a:lnTo>
                  <a:pt x="1702702" y="173511"/>
                </a:lnTo>
                <a:lnTo>
                  <a:pt x="1756810" y="216605"/>
                </a:lnTo>
                <a:lnTo>
                  <a:pt x="1794269" y="262750"/>
                </a:lnTo>
                <a:lnTo>
                  <a:pt x="1813672" y="311425"/>
                </a:lnTo>
                <a:lnTo>
                  <a:pt x="1816163" y="336550"/>
                </a:lnTo>
                <a:lnTo>
                  <a:pt x="1813672" y="361674"/>
                </a:lnTo>
                <a:lnTo>
                  <a:pt x="1794269" y="410349"/>
                </a:lnTo>
                <a:lnTo>
                  <a:pt x="1756810" y="456494"/>
                </a:lnTo>
                <a:lnTo>
                  <a:pt x="1702702" y="499588"/>
                </a:lnTo>
                <a:lnTo>
                  <a:pt x="1669844" y="519829"/>
                </a:lnTo>
                <a:lnTo>
                  <a:pt x="1633350" y="539113"/>
                </a:lnTo>
                <a:lnTo>
                  <a:pt x="1593398" y="557374"/>
                </a:lnTo>
                <a:lnTo>
                  <a:pt x="1550161" y="574547"/>
                </a:lnTo>
                <a:lnTo>
                  <a:pt x="1503817" y="590569"/>
                </a:lnTo>
                <a:lnTo>
                  <a:pt x="1454541" y="605372"/>
                </a:lnTo>
                <a:lnTo>
                  <a:pt x="1402509" y="618893"/>
                </a:lnTo>
                <a:lnTo>
                  <a:pt x="1347896" y="631067"/>
                </a:lnTo>
                <a:lnTo>
                  <a:pt x="1290878" y="641829"/>
                </a:lnTo>
                <a:lnTo>
                  <a:pt x="1231631" y="651113"/>
                </a:lnTo>
                <a:lnTo>
                  <a:pt x="1170331" y="658855"/>
                </a:lnTo>
                <a:lnTo>
                  <a:pt x="1107153" y="664989"/>
                </a:lnTo>
                <a:lnTo>
                  <a:pt x="1042274" y="669452"/>
                </a:lnTo>
                <a:lnTo>
                  <a:pt x="975869" y="672177"/>
                </a:lnTo>
                <a:lnTo>
                  <a:pt x="908113" y="673100"/>
                </a:lnTo>
                <a:lnTo>
                  <a:pt x="840336" y="672177"/>
                </a:lnTo>
                <a:lnTo>
                  <a:pt x="773913" y="669452"/>
                </a:lnTo>
                <a:lnTo>
                  <a:pt x="709019" y="664989"/>
                </a:lnTo>
                <a:lnTo>
                  <a:pt x="645829" y="658855"/>
                </a:lnTo>
                <a:lnTo>
                  <a:pt x="584519" y="651113"/>
                </a:lnTo>
                <a:lnTo>
                  <a:pt x="525265" y="641829"/>
                </a:lnTo>
                <a:lnTo>
                  <a:pt x="468242" y="631067"/>
                </a:lnTo>
                <a:lnTo>
                  <a:pt x="413625" y="618893"/>
                </a:lnTo>
                <a:lnTo>
                  <a:pt x="361591" y="605372"/>
                </a:lnTo>
                <a:lnTo>
                  <a:pt x="312314" y="590569"/>
                </a:lnTo>
                <a:lnTo>
                  <a:pt x="265971" y="574548"/>
                </a:lnTo>
                <a:lnTo>
                  <a:pt x="222736" y="557374"/>
                </a:lnTo>
                <a:lnTo>
                  <a:pt x="182786" y="539113"/>
                </a:lnTo>
                <a:lnTo>
                  <a:pt x="146296" y="519829"/>
                </a:lnTo>
                <a:lnTo>
                  <a:pt x="113442" y="499588"/>
                </a:lnTo>
                <a:lnTo>
                  <a:pt x="59341" y="456494"/>
                </a:lnTo>
                <a:lnTo>
                  <a:pt x="21889" y="410349"/>
                </a:lnTo>
                <a:lnTo>
                  <a:pt x="2490" y="361674"/>
                </a:lnTo>
                <a:lnTo>
                  <a:pt x="0" y="336550"/>
                </a:lnTo>
                <a:close/>
              </a:path>
              <a:path w="2426335" h="673100">
                <a:moveTo>
                  <a:pt x="1828863" y="298450"/>
                </a:moveTo>
                <a:lnTo>
                  <a:pt x="2425763" y="29845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48351" y="4356100"/>
            <a:ext cx="3054350" cy="908050"/>
          </a:xfrm>
          <a:custGeom>
            <a:avLst/>
            <a:gdLst/>
            <a:ahLst/>
            <a:cxnLst/>
            <a:rect l="l" t="t" r="r" b="b"/>
            <a:pathLst>
              <a:path w="3054350" h="908050">
                <a:moveTo>
                  <a:pt x="774700" y="454025"/>
                </a:moveTo>
                <a:lnTo>
                  <a:pt x="782367" y="401085"/>
                </a:lnTo>
                <a:lnTo>
                  <a:pt x="804801" y="349937"/>
                </a:lnTo>
                <a:lnTo>
                  <a:pt x="841146" y="300922"/>
                </a:lnTo>
                <a:lnTo>
                  <a:pt x="890547" y="254379"/>
                </a:lnTo>
                <a:lnTo>
                  <a:pt x="952149" y="210651"/>
                </a:lnTo>
                <a:lnTo>
                  <a:pt x="987258" y="189948"/>
                </a:lnTo>
                <a:lnTo>
                  <a:pt x="1025096" y="170077"/>
                </a:lnTo>
                <a:lnTo>
                  <a:pt x="1065558" y="151080"/>
                </a:lnTo>
                <a:lnTo>
                  <a:pt x="1108535" y="133000"/>
                </a:lnTo>
                <a:lnTo>
                  <a:pt x="1153921" y="115879"/>
                </a:lnTo>
                <a:lnTo>
                  <a:pt x="1201609" y="99760"/>
                </a:lnTo>
                <a:lnTo>
                  <a:pt x="1251492" y="84686"/>
                </a:lnTo>
                <a:lnTo>
                  <a:pt x="1303464" y="70699"/>
                </a:lnTo>
                <a:lnTo>
                  <a:pt x="1357417" y="57841"/>
                </a:lnTo>
                <a:lnTo>
                  <a:pt x="1413245" y="46156"/>
                </a:lnTo>
                <a:lnTo>
                  <a:pt x="1470840" y="35687"/>
                </a:lnTo>
                <a:lnTo>
                  <a:pt x="1530096" y="26474"/>
                </a:lnTo>
                <a:lnTo>
                  <a:pt x="1590906" y="18562"/>
                </a:lnTo>
                <a:lnTo>
                  <a:pt x="1653163" y="11993"/>
                </a:lnTo>
                <a:lnTo>
                  <a:pt x="1716761" y="6810"/>
                </a:lnTo>
                <a:lnTo>
                  <a:pt x="1781591" y="3055"/>
                </a:lnTo>
                <a:lnTo>
                  <a:pt x="1847548" y="770"/>
                </a:lnTo>
                <a:lnTo>
                  <a:pt x="1914525" y="0"/>
                </a:lnTo>
                <a:lnTo>
                  <a:pt x="1981488" y="770"/>
                </a:lnTo>
                <a:lnTo>
                  <a:pt x="2047434" y="3055"/>
                </a:lnTo>
                <a:lnTo>
                  <a:pt x="2112256" y="6810"/>
                </a:lnTo>
                <a:lnTo>
                  <a:pt x="2175846" y="11993"/>
                </a:lnTo>
                <a:lnTo>
                  <a:pt x="2238097" y="18562"/>
                </a:lnTo>
                <a:lnTo>
                  <a:pt x="2298902" y="26474"/>
                </a:lnTo>
                <a:lnTo>
                  <a:pt x="2358155" y="35686"/>
                </a:lnTo>
                <a:lnTo>
                  <a:pt x="2415749" y="46156"/>
                </a:lnTo>
                <a:lnTo>
                  <a:pt x="2471575" y="57841"/>
                </a:lnTo>
                <a:lnTo>
                  <a:pt x="2525529" y="70699"/>
                </a:lnTo>
                <a:lnTo>
                  <a:pt x="2577501" y="84686"/>
                </a:lnTo>
                <a:lnTo>
                  <a:pt x="2627387" y="99760"/>
                </a:lnTo>
                <a:lnTo>
                  <a:pt x="2675077" y="115879"/>
                </a:lnTo>
                <a:lnTo>
                  <a:pt x="2720467" y="133000"/>
                </a:lnTo>
                <a:lnTo>
                  <a:pt x="2763447" y="151080"/>
                </a:lnTo>
                <a:lnTo>
                  <a:pt x="2803913" y="170077"/>
                </a:lnTo>
                <a:lnTo>
                  <a:pt x="2841755" y="189948"/>
                </a:lnTo>
                <a:lnTo>
                  <a:pt x="2876869" y="210651"/>
                </a:lnTo>
                <a:lnTo>
                  <a:pt x="2909146" y="232142"/>
                </a:lnTo>
                <a:lnTo>
                  <a:pt x="2964763" y="277320"/>
                </a:lnTo>
                <a:lnTo>
                  <a:pt x="3007751" y="325142"/>
                </a:lnTo>
                <a:lnTo>
                  <a:pt x="3037253" y="375266"/>
                </a:lnTo>
                <a:lnTo>
                  <a:pt x="3052414" y="427352"/>
                </a:lnTo>
                <a:lnTo>
                  <a:pt x="3054350" y="454025"/>
                </a:lnTo>
                <a:lnTo>
                  <a:pt x="3052414" y="480697"/>
                </a:lnTo>
                <a:lnTo>
                  <a:pt x="3037253" y="532783"/>
                </a:lnTo>
                <a:lnTo>
                  <a:pt x="3007751" y="582907"/>
                </a:lnTo>
                <a:lnTo>
                  <a:pt x="2964763" y="630729"/>
                </a:lnTo>
                <a:lnTo>
                  <a:pt x="2909146" y="675907"/>
                </a:lnTo>
                <a:lnTo>
                  <a:pt x="2876869" y="697398"/>
                </a:lnTo>
                <a:lnTo>
                  <a:pt x="2841755" y="718101"/>
                </a:lnTo>
                <a:lnTo>
                  <a:pt x="2803913" y="737972"/>
                </a:lnTo>
                <a:lnTo>
                  <a:pt x="2763447" y="756969"/>
                </a:lnTo>
                <a:lnTo>
                  <a:pt x="2720467" y="775049"/>
                </a:lnTo>
                <a:lnTo>
                  <a:pt x="2675077" y="792170"/>
                </a:lnTo>
                <a:lnTo>
                  <a:pt x="2627387" y="808289"/>
                </a:lnTo>
                <a:lnTo>
                  <a:pt x="2577501" y="823363"/>
                </a:lnTo>
                <a:lnTo>
                  <a:pt x="2525529" y="837350"/>
                </a:lnTo>
                <a:lnTo>
                  <a:pt x="2471575" y="850208"/>
                </a:lnTo>
                <a:lnTo>
                  <a:pt x="2415749" y="861893"/>
                </a:lnTo>
                <a:lnTo>
                  <a:pt x="2358155" y="872363"/>
                </a:lnTo>
                <a:lnTo>
                  <a:pt x="2298902" y="881575"/>
                </a:lnTo>
                <a:lnTo>
                  <a:pt x="2238097" y="889487"/>
                </a:lnTo>
                <a:lnTo>
                  <a:pt x="2175846" y="896056"/>
                </a:lnTo>
                <a:lnTo>
                  <a:pt x="2112256" y="901239"/>
                </a:lnTo>
                <a:lnTo>
                  <a:pt x="2047434" y="904994"/>
                </a:lnTo>
                <a:lnTo>
                  <a:pt x="1981488" y="907279"/>
                </a:lnTo>
                <a:lnTo>
                  <a:pt x="1914525" y="908050"/>
                </a:lnTo>
                <a:lnTo>
                  <a:pt x="1847548" y="907279"/>
                </a:lnTo>
                <a:lnTo>
                  <a:pt x="1781591" y="904994"/>
                </a:lnTo>
                <a:lnTo>
                  <a:pt x="1716761" y="901239"/>
                </a:lnTo>
                <a:lnTo>
                  <a:pt x="1653163" y="896056"/>
                </a:lnTo>
                <a:lnTo>
                  <a:pt x="1590906" y="889487"/>
                </a:lnTo>
                <a:lnTo>
                  <a:pt x="1530096" y="881575"/>
                </a:lnTo>
                <a:lnTo>
                  <a:pt x="1470840" y="872363"/>
                </a:lnTo>
                <a:lnTo>
                  <a:pt x="1413245" y="861893"/>
                </a:lnTo>
                <a:lnTo>
                  <a:pt x="1357417" y="850208"/>
                </a:lnTo>
                <a:lnTo>
                  <a:pt x="1303464" y="837350"/>
                </a:lnTo>
                <a:lnTo>
                  <a:pt x="1251492" y="823363"/>
                </a:lnTo>
                <a:lnTo>
                  <a:pt x="1201609" y="808289"/>
                </a:lnTo>
                <a:lnTo>
                  <a:pt x="1153921" y="792170"/>
                </a:lnTo>
                <a:lnTo>
                  <a:pt x="1108535" y="775049"/>
                </a:lnTo>
                <a:lnTo>
                  <a:pt x="1065558" y="756969"/>
                </a:lnTo>
                <a:lnTo>
                  <a:pt x="1025096" y="737972"/>
                </a:lnTo>
                <a:lnTo>
                  <a:pt x="987258" y="718101"/>
                </a:lnTo>
                <a:lnTo>
                  <a:pt x="952149" y="697398"/>
                </a:lnTo>
                <a:lnTo>
                  <a:pt x="919876" y="675907"/>
                </a:lnTo>
                <a:lnTo>
                  <a:pt x="864268" y="630729"/>
                </a:lnTo>
                <a:lnTo>
                  <a:pt x="821288" y="582907"/>
                </a:lnTo>
                <a:lnTo>
                  <a:pt x="791792" y="532783"/>
                </a:lnTo>
                <a:lnTo>
                  <a:pt x="776634" y="480697"/>
                </a:lnTo>
                <a:lnTo>
                  <a:pt x="774700" y="454025"/>
                </a:lnTo>
                <a:close/>
              </a:path>
              <a:path w="3054350" h="908050">
                <a:moveTo>
                  <a:pt x="774700" y="374650"/>
                </a:moveTo>
                <a:lnTo>
                  <a:pt x="0" y="37465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276603" y="4580001"/>
            <a:ext cx="3638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E#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25905" y="3284346"/>
            <a:ext cx="7505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Na</a:t>
            </a:r>
            <a:r>
              <a:rPr sz="2400" spc="-30" dirty="0">
                <a:solidFill>
                  <a:srgbClr val="0000FF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736085" y="2826765"/>
            <a:ext cx="6673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0000FF"/>
                </a:solidFill>
                <a:latin typeface="Times New Roman"/>
                <a:cs typeface="Times New Roman"/>
              </a:rPr>
              <a:t>DOB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46140" y="3284346"/>
            <a:ext cx="10852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CC0066"/>
                </a:solidFill>
                <a:latin typeface="Times New Roman"/>
                <a:cs typeface="Times New Roman"/>
              </a:rPr>
              <a:t>A</a:t>
            </a:r>
            <a:r>
              <a:rPr sz="2400" b="1" spc="-15" dirty="0">
                <a:solidFill>
                  <a:srgbClr val="CC0066"/>
                </a:solidFill>
                <a:latin typeface="Times New Roman"/>
                <a:cs typeface="Times New Roman"/>
              </a:rPr>
              <a:t>d</a:t>
            </a:r>
            <a:r>
              <a:rPr sz="2400" b="1" spc="-5" dirty="0">
                <a:solidFill>
                  <a:srgbClr val="CC0066"/>
                </a:solidFill>
                <a:latin typeface="Times New Roman"/>
                <a:cs typeface="Times New Roman"/>
              </a:rPr>
              <a:t>d</a:t>
            </a:r>
            <a:r>
              <a:rPr sz="2400" b="1" spc="-55" dirty="0">
                <a:solidFill>
                  <a:srgbClr val="CC0066"/>
                </a:solidFill>
                <a:latin typeface="Times New Roman"/>
                <a:cs typeface="Times New Roman"/>
              </a:rPr>
              <a:t>r</a:t>
            </a:r>
            <a:r>
              <a:rPr sz="2400" b="1" spc="-5" dirty="0">
                <a:solidFill>
                  <a:srgbClr val="CC0066"/>
                </a:solidFill>
                <a:latin typeface="Times New Roman"/>
                <a:cs typeface="Times New Roman"/>
              </a:rPr>
              <a:t>ess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500240" y="4594352"/>
            <a:ext cx="14998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Designa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t</a:t>
            </a:r>
            <a:r>
              <a:rPr sz="2400" spc="-5" dirty="0">
                <a:solidFill>
                  <a:srgbClr val="0000FF"/>
                </a:solidFill>
                <a:latin typeface="Times New Roman"/>
                <a:cs typeface="Times New Roman"/>
              </a:rPr>
              <a:t>ion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262437" y="1276413"/>
            <a:ext cx="4505325" cy="1914525"/>
            <a:chOff x="4262437" y="1276413"/>
            <a:chExt cx="4505325" cy="1914525"/>
          </a:xfrm>
        </p:grpSpPr>
        <p:sp>
          <p:nvSpPr>
            <p:cNvPr id="16" name="object 16"/>
            <p:cNvSpPr/>
            <p:nvPr/>
          </p:nvSpPr>
          <p:spPr>
            <a:xfrm>
              <a:off x="4267200" y="1281175"/>
              <a:ext cx="1676400" cy="762000"/>
            </a:xfrm>
            <a:custGeom>
              <a:avLst/>
              <a:gdLst/>
              <a:ahLst/>
              <a:cxnLst/>
              <a:rect l="l" t="t" r="r" b="b"/>
              <a:pathLst>
                <a:path w="1676400" h="762000">
                  <a:moveTo>
                    <a:pt x="838200" y="0"/>
                  </a:moveTo>
                  <a:lnTo>
                    <a:pt x="772696" y="1146"/>
                  </a:lnTo>
                  <a:lnTo>
                    <a:pt x="708571" y="4528"/>
                  </a:lnTo>
                  <a:lnTo>
                    <a:pt x="646011" y="10061"/>
                  </a:lnTo>
                  <a:lnTo>
                    <a:pt x="585202" y="17661"/>
                  </a:lnTo>
                  <a:lnTo>
                    <a:pt x="526332" y="27243"/>
                  </a:lnTo>
                  <a:lnTo>
                    <a:pt x="469585" y="38722"/>
                  </a:lnTo>
                  <a:lnTo>
                    <a:pt x="415148" y="52013"/>
                  </a:lnTo>
                  <a:lnTo>
                    <a:pt x="363209" y="67032"/>
                  </a:lnTo>
                  <a:lnTo>
                    <a:pt x="313952" y="83695"/>
                  </a:lnTo>
                  <a:lnTo>
                    <a:pt x="267566" y="101916"/>
                  </a:lnTo>
                  <a:lnTo>
                    <a:pt x="224235" y="121611"/>
                  </a:lnTo>
                  <a:lnTo>
                    <a:pt x="184146" y="142696"/>
                  </a:lnTo>
                  <a:lnTo>
                    <a:pt x="147486" y="165085"/>
                  </a:lnTo>
                  <a:lnTo>
                    <a:pt x="114441" y="188693"/>
                  </a:lnTo>
                  <a:lnTo>
                    <a:pt x="85197" y="213437"/>
                  </a:lnTo>
                  <a:lnTo>
                    <a:pt x="38859" y="265992"/>
                  </a:lnTo>
                  <a:lnTo>
                    <a:pt x="9963" y="322072"/>
                  </a:lnTo>
                  <a:lnTo>
                    <a:pt x="0" y="381000"/>
                  </a:lnTo>
                  <a:lnTo>
                    <a:pt x="2521" y="410760"/>
                  </a:lnTo>
                  <a:lnTo>
                    <a:pt x="22137" y="468325"/>
                  </a:lnTo>
                  <a:lnTo>
                    <a:pt x="59941" y="522715"/>
                  </a:lnTo>
                  <a:lnTo>
                    <a:pt x="114441" y="573249"/>
                  </a:lnTo>
                  <a:lnTo>
                    <a:pt x="147486" y="596859"/>
                  </a:lnTo>
                  <a:lnTo>
                    <a:pt x="184146" y="619250"/>
                  </a:lnTo>
                  <a:lnTo>
                    <a:pt x="224235" y="640338"/>
                  </a:lnTo>
                  <a:lnTo>
                    <a:pt x="267566" y="660037"/>
                  </a:lnTo>
                  <a:lnTo>
                    <a:pt x="313952" y="678264"/>
                  </a:lnTo>
                  <a:lnTo>
                    <a:pt x="363209" y="694932"/>
                  </a:lnTo>
                  <a:lnTo>
                    <a:pt x="415148" y="709958"/>
                  </a:lnTo>
                  <a:lnTo>
                    <a:pt x="469585" y="723255"/>
                  </a:lnTo>
                  <a:lnTo>
                    <a:pt x="526332" y="734740"/>
                  </a:lnTo>
                  <a:lnTo>
                    <a:pt x="585202" y="744327"/>
                  </a:lnTo>
                  <a:lnTo>
                    <a:pt x="646011" y="751931"/>
                  </a:lnTo>
                  <a:lnTo>
                    <a:pt x="708571" y="757468"/>
                  </a:lnTo>
                  <a:lnTo>
                    <a:pt x="772696" y="760853"/>
                  </a:lnTo>
                  <a:lnTo>
                    <a:pt x="838200" y="762000"/>
                  </a:lnTo>
                  <a:lnTo>
                    <a:pt x="903703" y="760853"/>
                  </a:lnTo>
                  <a:lnTo>
                    <a:pt x="967828" y="757468"/>
                  </a:lnTo>
                  <a:lnTo>
                    <a:pt x="1030388" y="751931"/>
                  </a:lnTo>
                  <a:lnTo>
                    <a:pt x="1091197" y="744327"/>
                  </a:lnTo>
                  <a:lnTo>
                    <a:pt x="1150067" y="734740"/>
                  </a:lnTo>
                  <a:lnTo>
                    <a:pt x="1206814" y="723255"/>
                  </a:lnTo>
                  <a:lnTo>
                    <a:pt x="1261251" y="709958"/>
                  </a:lnTo>
                  <a:lnTo>
                    <a:pt x="1313190" y="694932"/>
                  </a:lnTo>
                  <a:lnTo>
                    <a:pt x="1362447" y="678264"/>
                  </a:lnTo>
                  <a:lnTo>
                    <a:pt x="1408833" y="660037"/>
                  </a:lnTo>
                  <a:lnTo>
                    <a:pt x="1452164" y="640338"/>
                  </a:lnTo>
                  <a:lnTo>
                    <a:pt x="1492253" y="619250"/>
                  </a:lnTo>
                  <a:lnTo>
                    <a:pt x="1528913" y="596859"/>
                  </a:lnTo>
                  <a:lnTo>
                    <a:pt x="1561958" y="573249"/>
                  </a:lnTo>
                  <a:lnTo>
                    <a:pt x="1591202" y="548506"/>
                  </a:lnTo>
                  <a:lnTo>
                    <a:pt x="1637540" y="495959"/>
                  </a:lnTo>
                  <a:lnTo>
                    <a:pt x="1666436" y="439897"/>
                  </a:lnTo>
                  <a:lnTo>
                    <a:pt x="1676400" y="381000"/>
                  </a:lnTo>
                  <a:lnTo>
                    <a:pt x="1673878" y="351222"/>
                  </a:lnTo>
                  <a:lnTo>
                    <a:pt x="1654262" y="293634"/>
                  </a:lnTo>
                  <a:lnTo>
                    <a:pt x="1616458" y="239232"/>
                  </a:lnTo>
                  <a:lnTo>
                    <a:pt x="1561958" y="188693"/>
                  </a:lnTo>
                  <a:lnTo>
                    <a:pt x="1528913" y="165085"/>
                  </a:lnTo>
                  <a:lnTo>
                    <a:pt x="1492253" y="142696"/>
                  </a:lnTo>
                  <a:lnTo>
                    <a:pt x="1452164" y="121611"/>
                  </a:lnTo>
                  <a:lnTo>
                    <a:pt x="1408833" y="101916"/>
                  </a:lnTo>
                  <a:lnTo>
                    <a:pt x="1362447" y="83695"/>
                  </a:lnTo>
                  <a:lnTo>
                    <a:pt x="1313190" y="67032"/>
                  </a:lnTo>
                  <a:lnTo>
                    <a:pt x="1261251" y="52013"/>
                  </a:lnTo>
                  <a:lnTo>
                    <a:pt x="1206814" y="38722"/>
                  </a:lnTo>
                  <a:lnTo>
                    <a:pt x="1150067" y="27243"/>
                  </a:lnTo>
                  <a:lnTo>
                    <a:pt x="1091197" y="17661"/>
                  </a:lnTo>
                  <a:lnTo>
                    <a:pt x="1030388" y="10061"/>
                  </a:lnTo>
                  <a:lnTo>
                    <a:pt x="967828" y="4528"/>
                  </a:lnTo>
                  <a:lnTo>
                    <a:pt x="903703" y="1146"/>
                  </a:lnTo>
                  <a:lnTo>
                    <a:pt x="838200" y="0"/>
                  </a:lnTo>
                  <a:close/>
                </a:path>
              </a:pathLst>
            </a:custGeom>
            <a:solidFill>
              <a:srgbClr val="EDEBE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267200" y="1281175"/>
              <a:ext cx="1828800" cy="1905000"/>
            </a:xfrm>
            <a:custGeom>
              <a:avLst/>
              <a:gdLst/>
              <a:ahLst/>
              <a:cxnLst/>
              <a:rect l="l" t="t" r="r" b="b"/>
              <a:pathLst>
                <a:path w="1828800" h="1905000">
                  <a:moveTo>
                    <a:pt x="0" y="381000"/>
                  </a:moveTo>
                  <a:lnTo>
                    <a:pt x="9963" y="322072"/>
                  </a:lnTo>
                  <a:lnTo>
                    <a:pt x="38859" y="265992"/>
                  </a:lnTo>
                  <a:lnTo>
                    <a:pt x="85197" y="213437"/>
                  </a:lnTo>
                  <a:lnTo>
                    <a:pt x="114441" y="188693"/>
                  </a:lnTo>
                  <a:lnTo>
                    <a:pt x="147486" y="165085"/>
                  </a:lnTo>
                  <a:lnTo>
                    <a:pt x="184146" y="142696"/>
                  </a:lnTo>
                  <a:lnTo>
                    <a:pt x="224235" y="121611"/>
                  </a:lnTo>
                  <a:lnTo>
                    <a:pt x="267566" y="101916"/>
                  </a:lnTo>
                  <a:lnTo>
                    <a:pt x="313952" y="83695"/>
                  </a:lnTo>
                  <a:lnTo>
                    <a:pt x="363209" y="67032"/>
                  </a:lnTo>
                  <a:lnTo>
                    <a:pt x="415148" y="52013"/>
                  </a:lnTo>
                  <a:lnTo>
                    <a:pt x="469585" y="38722"/>
                  </a:lnTo>
                  <a:lnTo>
                    <a:pt x="526332" y="27243"/>
                  </a:lnTo>
                  <a:lnTo>
                    <a:pt x="585202" y="17661"/>
                  </a:lnTo>
                  <a:lnTo>
                    <a:pt x="646011" y="10061"/>
                  </a:lnTo>
                  <a:lnTo>
                    <a:pt x="708571" y="4528"/>
                  </a:lnTo>
                  <a:lnTo>
                    <a:pt x="772696" y="1146"/>
                  </a:lnTo>
                  <a:lnTo>
                    <a:pt x="838200" y="0"/>
                  </a:lnTo>
                  <a:lnTo>
                    <a:pt x="903703" y="1146"/>
                  </a:lnTo>
                  <a:lnTo>
                    <a:pt x="967828" y="4528"/>
                  </a:lnTo>
                  <a:lnTo>
                    <a:pt x="1030388" y="10061"/>
                  </a:lnTo>
                  <a:lnTo>
                    <a:pt x="1091197" y="17661"/>
                  </a:lnTo>
                  <a:lnTo>
                    <a:pt x="1150067" y="27243"/>
                  </a:lnTo>
                  <a:lnTo>
                    <a:pt x="1206814" y="38722"/>
                  </a:lnTo>
                  <a:lnTo>
                    <a:pt x="1261251" y="52013"/>
                  </a:lnTo>
                  <a:lnTo>
                    <a:pt x="1313190" y="67032"/>
                  </a:lnTo>
                  <a:lnTo>
                    <a:pt x="1362447" y="83695"/>
                  </a:lnTo>
                  <a:lnTo>
                    <a:pt x="1408833" y="101916"/>
                  </a:lnTo>
                  <a:lnTo>
                    <a:pt x="1452164" y="121611"/>
                  </a:lnTo>
                  <a:lnTo>
                    <a:pt x="1492253" y="142696"/>
                  </a:lnTo>
                  <a:lnTo>
                    <a:pt x="1528913" y="165085"/>
                  </a:lnTo>
                  <a:lnTo>
                    <a:pt x="1561958" y="188693"/>
                  </a:lnTo>
                  <a:lnTo>
                    <a:pt x="1591202" y="213437"/>
                  </a:lnTo>
                  <a:lnTo>
                    <a:pt x="1637540" y="265992"/>
                  </a:lnTo>
                  <a:lnTo>
                    <a:pt x="1666436" y="322072"/>
                  </a:lnTo>
                  <a:lnTo>
                    <a:pt x="1676400" y="381000"/>
                  </a:lnTo>
                  <a:lnTo>
                    <a:pt x="1673878" y="410760"/>
                  </a:lnTo>
                  <a:lnTo>
                    <a:pt x="1654262" y="468325"/>
                  </a:lnTo>
                  <a:lnTo>
                    <a:pt x="1616458" y="522715"/>
                  </a:lnTo>
                  <a:lnTo>
                    <a:pt x="1561958" y="573249"/>
                  </a:lnTo>
                  <a:lnTo>
                    <a:pt x="1528913" y="596859"/>
                  </a:lnTo>
                  <a:lnTo>
                    <a:pt x="1492253" y="619250"/>
                  </a:lnTo>
                  <a:lnTo>
                    <a:pt x="1452164" y="640338"/>
                  </a:lnTo>
                  <a:lnTo>
                    <a:pt x="1408833" y="660037"/>
                  </a:lnTo>
                  <a:lnTo>
                    <a:pt x="1362447" y="678264"/>
                  </a:lnTo>
                  <a:lnTo>
                    <a:pt x="1313190" y="694932"/>
                  </a:lnTo>
                  <a:lnTo>
                    <a:pt x="1261251" y="709958"/>
                  </a:lnTo>
                  <a:lnTo>
                    <a:pt x="1206814" y="723255"/>
                  </a:lnTo>
                  <a:lnTo>
                    <a:pt x="1150067" y="734740"/>
                  </a:lnTo>
                  <a:lnTo>
                    <a:pt x="1091197" y="744327"/>
                  </a:lnTo>
                  <a:lnTo>
                    <a:pt x="1030388" y="751931"/>
                  </a:lnTo>
                  <a:lnTo>
                    <a:pt x="967828" y="757468"/>
                  </a:lnTo>
                  <a:lnTo>
                    <a:pt x="903703" y="760853"/>
                  </a:lnTo>
                  <a:lnTo>
                    <a:pt x="838200" y="762000"/>
                  </a:lnTo>
                  <a:lnTo>
                    <a:pt x="772696" y="760853"/>
                  </a:lnTo>
                  <a:lnTo>
                    <a:pt x="708571" y="757468"/>
                  </a:lnTo>
                  <a:lnTo>
                    <a:pt x="646011" y="751931"/>
                  </a:lnTo>
                  <a:lnTo>
                    <a:pt x="585202" y="744327"/>
                  </a:lnTo>
                  <a:lnTo>
                    <a:pt x="526332" y="734740"/>
                  </a:lnTo>
                  <a:lnTo>
                    <a:pt x="469585" y="723255"/>
                  </a:lnTo>
                  <a:lnTo>
                    <a:pt x="415148" y="709958"/>
                  </a:lnTo>
                  <a:lnTo>
                    <a:pt x="363209" y="694932"/>
                  </a:lnTo>
                  <a:lnTo>
                    <a:pt x="313952" y="678264"/>
                  </a:lnTo>
                  <a:lnTo>
                    <a:pt x="267566" y="660037"/>
                  </a:lnTo>
                  <a:lnTo>
                    <a:pt x="224235" y="640338"/>
                  </a:lnTo>
                  <a:lnTo>
                    <a:pt x="184146" y="619250"/>
                  </a:lnTo>
                  <a:lnTo>
                    <a:pt x="147486" y="596859"/>
                  </a:lnTo>
                  <a:lnTo>
                    <a:pt x="114441" y="573249"/>
                  </a:lnTo>
                  <a:lnTo>
                    <a:pt x="85197" y="548506"/>
                  </a:lnTo>
                  <a:lnTo>
                    <a:pt x="38859" y="495959"/>
                  </a:lnTo>
                  <a:lnTo>
                    <a:pt x="9963" y="439897"/>
                  </a:lnTo>
                  <a:lnTo>
                    <a:pt x="0" y="381000"/>
                  </a:lnTo>
                  <a:close/>
                </a:path>
                <a:path w="1828800" h="1905000">
                  <a:moveTo>
                    <a:pt x="1143000" y="762000"/>
                  </a:moveTo>
                  <a:lnTo>
                    <a:pt x="1828800" y="190500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553200" y="1433575"/>
              <a:ext cx="2209800" cy="685800"/>
            </a:xfrm>
            <a:custGeom>
              <a:avLst/>
              <a:gdLst/>
              <a:ahLst/>
              <a:cxnLst/>
              <a:rect l="l" t="t" r="r" b="b"/>
              <a:pathLst>
                <a:path w="2209800" h="685800">
                  <a:moveTo>
                    <a:pt x="1104900" y="0"/>
                  </a:moveTo>
                  <a:lnTo>
                    <a:pt x="1035022" y="674"/>
                  </a:lnTo>
                  <a:lnTo>
                    <a:pt x="966300" y="2669"/>
                  </a:lnTo>
                  <a:lnTo>
                    <a:pt x="898863" y="5947"/>
                  </a:lnTo>
                  <a:lnTo>
                    <a:pt x="832839" y="10466"/>
                  </a:lnTo>
                  <a:lnTo>
                    <a:pt x="768359" y="16186"/>
                  </a:lnTo>
                  <a:lnTo>
                    <a:pt x="705552" y="23068"/>
                  </a:lnTo>
                  <a:lnTo>
                    <a:pt x="644547" y="31071"/>
                  </a:lnTo>
                  <a:lnTo>
                    <a:pt x="585474" y="40155"/>
                  </a:lnTo>
                  <a:lnTo>
                    <a:pt x="528461" y="50280"/>
                  </a:lnTo>
                  <a:lnTo>
                    <a:pt x="473640" y="61407"/>
                  </a:lnTo>
                  <a:lnTo>
                    <a:pt x="421138" y="73495"/>
                  </a:lnTo>
                  <a:lnTo>
                    <a:pt x="371085" y="86503"/>
                  </a:lnTo>
                  <a:lnTo>
                    <a:pt x="323611" y="100393"/>
                  </a:lnTo>
                  <a:lnTo>
                    <a:pt x="278846" y="115124"/>
                  </a:lnTo>
                  <a:lnTo>
                    <a:pt x="236918" y="130655"/>
                  </a:lnTo>
                  <a:lnTo>
                    <a:pt x="197956" y="146947"/>
                  </a:lnTo>
                  <a:lnTo>
                    <a:pt x="162092" y="163960"/>
                  </a:lnTo>
                  <a:lnTo>
                    <a:pt x="100169" y="199988"/>
                  </a:lnTo>
                  <a:lnTo>
                    <a:pt x="52185" y="238418"/>
                  </a:lnTo>
                  <a:lnTo>
                    <a:pt x="19174" y="278930"/>
                  </a:lnTo>
                  <a:lnTo>
                    <a:pt x="2173" y="321203"/>
                  </a:lnTo>
                  <a:lnTo>
                    <a:pt x="0" y="342900"/>
                  </a:lnTo>
                  <a:lnTo>
                    <a:pt x="2173" y="364583"/>
                  </a:lnTo>
                  <a:lnTo>
                    <a:pt x="19174" y="406835"/>
                  </a:lnTo>
                  <a:lnTo>
                    <a:pt x="52185" y="447333"/>
                  </a:lnTo>
                  <a:lnTo>
                    <a:pt x="100169" y="485756"/>
                  </a:lnTo>
                  <a:lnTo>
                    <a:pt x="162092" y="521782"/>
                  </a:lnTo>
                  <a:lnTo>
                    <a:pt x="197956" y="538796"/>
                  </a:lnTo>
                  <a:lnTo>
                    <a:pt x="236918" y="555090"/>
                  </a:lnTo>
                  <a:lnTo>
                    <a:pt x="278846" y="570624"/>
                  </a:lnTo>
                  <a:lnTo>
                    <a:pt x="323611" y="585358"/>
                  </a:lnTo>
                  <a:lnTo>
                    <a:pt x="371085" y="599252"/>
                  </a:lnTo>
                  <a:lnTo>
                    <a:pt x="421138" y="612265"/>
                  </a:lnTo>
                  <a:lnTo>
                    <a:pt x="473640" y="624357"/>
                  </a:lnTo>
                  <a:lnTo>
                    <a:pt x="528461" y="635489"/>
                  </a:lnTo>
                  <a:lnTo>
                    <a:pt x="585474" y="645619"/>
                  </a:lnTo>
                  <a:lnTo>
                    <a:pt x="644547" y="654708"/>
                  </a:lnTo>
                  <a:lnTo>
                    <a:pt x="705552" y="662716"/>
                  </a:lnTo>
                  <a:lnTo>
                    <a:pt x="768359" y="669602"/>
                  </a:lnTo>
                  <a:lnTo>
                    <a:pt x="832839" y="675326"/>
                  </a:lnTo>
                  <a:lnTo>
                    <a:pt x="898863" y="679848"/>
                  </a:lnTo>
                  <a:lnTo>
                    <a:pt x="966300" y="683127"/>
                  </a:lnTo>
                  <a:lnTo>
                    <a:pt x="1035022" y="685125"/>
                  </a:lnTo>
                  <a:lnTo>
                    <a:pt x="1104900" y="685800"/>
                  </a:lnTo>
                  <a:lnTo>
                    <a:pt x="1174777" y="685125"/>
                  </a:lnTo>
                  <a:lnTo>
                    <a:pt x="1243499" y="683127"/>
                  </a:lnTo>
                  <a:lnTo>
                    <a:pt x="1310936" y="679848"/>
                  </a:lnTo>
                  <a:lnTo>
                    <a:pt x="1376960" y="675326"/>
                  </a:lnTo>
                  <a:lnTo>
                    <a:pt x="1441440" y="669602"/>
                  </a:lnTo>
                  <a:lnTo>
                    <a:pt x="1504247" y="662716"/>
                  </a:lnTo>
                  <a:lnTo>
                    <a:pt x="1565252" y="654708"/>
                  </a:lnTo>
                  <a:lnTo>
                    <a:pt x="1624325" y="645619"/>
                  </a:lnTo>
                  <a:lnTo>
                    <a:pt x="1681338" y="635489"/>
                  </a:lnTo>
                  <a:lnTo>
                    <a:pt x="1736159" y="624357"/>
                  </a:lnTo>
                  <a:lnTo>
                    <a:pt x="1788661" y="612265"/>
                  </a:lnTo>
                  <a:lnTo>
                    <a:pt x="1838714" y="599252"/>
                  </a:lnTo>
                  <a:lnTo>
                    <a:pt x="1886188" y="585358"/>
                  </a:lnTo>
                  <a:lnTo>
                    <a:pt x="1930953" y="570624"/>
                  </a:lnTo>
                  <a:lnTo>
                    <a:pt x="1972881" y="555090"/>
                  </a:lnTo>
                  <a:lnTo>
                    <a:pt x="2011843" y="538796"/>
                  </a:lnTo>
                  <a:lnTo>
                    <a:pt x="2047707" y="521782"/>
                  </a:lnTo>
                  <a:lnTo>
                    <a:pt x="2109630" y="485756"/>
                  </a:lnTo>
                  <a:lnTo>
                    <a:pt x="2157614" y="447333"/>
                  </a:lnTo>
                  <a:lnTo>
                    <a:pt x="2190625" y="406835"/>
                  </a:lnTo>
                  <a:lnTo>
                    <a:pt x="2207626" y="364583"/>
                  </a:lnTo>
                  <a:lnTo>
                    <a:pt x="2209800" y="342900"/>
                  </a:lnTo>
                  <a:lnTo>
                    <a:pt x="2207626" y="321203"/>
                  </a:lnTo>
                  <a:lnTo>
                    <a:pt x="2190625" y="278930"/>
                  </a:lnTo>
                  <a:lnTo>
                    <a:pt x="2157614" y="238418"/>
                  </a:lnTo>
                  <a:lnTo>
                    <a:pt x="2109630" y="199988"/>
                  </a:lnTo>
                  <a:lnTo>
                    <a:pt x="2047707" y="163960"/>
                  </a:lnTo>
                  <a:lnTo>
                    <a:pt x="2011843" y="146947"/>
                  </a:lnTo>
                  <a:lnTo>
                    <a:pt x="1972881" y="130655"/>
                  </a:lnTo>
                  <a:lnTo>
                    <a:pt x="1930953" y="115124"/>
                  </a:lnTo>
                  <a:lnTo>
                    <a:pt x="1886188" y="100393"/>
                  </a:lnTo>
                  <a:lnTo>
                    <a:pt x="1838714" y="86503"/>
                  </a:lnTo>
                  <a:lnTo>
                    <a:pt x="1788661" y="73495"/>
                  </a:lnTo>
                  <a:lnTo>
                    <a:pt x="1736159" y="61407"/>
                  </a:lnTo>
                  <a:lnTo>
                    <a:pt x="1681338" y="50280"/>
                  </a:lnTo>
                  <a:lnTo>
                    <a:pt x="1624325" y="40155"/>
                  </a:lnTo>
                  <a:lnTo>
                    <a:pt x="1565252" y="31071"/>
                  </a:lnTo>
                  <a:lnTo>
                    <a:pt x="1504247" y="23068"/>
                  </a:lnTo>
                  <a:lnTo>
                    <a:pt x="1441440" y="16186"/>
                  </a:lnTo>
                  <a:lnTo>
                    <a:pt x="1376960" y="10466"/>
                  </a:lnTo>
                  <a:lnTo>
                    <a:pt x="1310936" y="5947"/>
                  </a:lnTo>
                  <a:lnTo>
                    <a:pt x="1243499" y="2669"/>
                  </a:lnTo>
                  <a:lnTo>
                    <a:pt x="1174777" y="674"/>
                  </a:lnTo>
                  <a:lnTo>
                    <a:pt x="1104900" y="0"/>
                  </a:lnTo>
                  <a:close/>
                </a:path>
              </a:pathLst>
            </a:custGeom>
            <a:solidFill>
              <a:srgbClr val="EDEBE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553200" y="1433575"/>
              <a:ext cx="2209800" cy="1752600"/>
            </a:xfrm>
            <a:custGeom>
              <a:avLst/>
              <a:gdLst/>
              <a:ahLst/>
              <a:cxnLst/>
              <a:rect l="l" t="t" r="r" b="b"/>
              <a:pathLst>
                <a:path w="2209800" h="1752600">
                  <a:moveTo>
                    <a:pt x="0" y="342900"/>
                  </a:moveTo>
                  <a:lnTo>
                    <a:pt x="8608" y="299866"/>
                  </a:lnTo>
                  <a:lnTo>
                    <a:pt x="33743" y="258434"/>
                  </a:lnTo>
                  <a:lnTo>
                    <a:pt x="74370" y="218923"/>
                  </a:lnTo>
                  <a:lnTo>
                    <a:pt x="129453" y="181654"/>
                  </a:lnTo>
                  <a:lnTo>
                    <a:pt x="197956" y="146947"/>
                  </a:lnTo>
                  <a:lnTo>
                    <a:pt x="236918" y="130655"/>
                  </a:lnTo>
                  <a:lnTo>
                    <a:pt x="278846" y="115124"/>
                  </a:lnTo>
                  <a:lnTo>
                    <a:pt x="323611" y="100393"/>
                  </a:lnTo>
                  <a:lnTo>
                    <a:pt x="371085" y="86503"/>
                  </a:lnTo>
                  <a:lnTo>
                    <a:pt x="421138" y="73495"/>
                  </a:lnTo>
                  <a:lnTo>
                    <a:pt x="473640" y="61407"/>
                  </a:lnTo>
                  <a:lnTo>
                    <a:pt x="528461" y="50280"/>
                  </a:lnTo>
                  <a:lnTo>
                    <a:pt x="585474" y="40155"/>
                  </a:lnTo>
                  <a:lnTo>
                    <a:pt x="644547" y="31071"/>
                  </a:lnTo>
                  <a:lnTo>
                    <a:pt x="705552" y="23068"/>
                  </a:lnTo>
                  <a:lnTo>
                    <a:pt x="768359" y="16186"/>
                  </a:lnTo>
                  <a:lnTo>
                    <a:pt x="832839" y="10466"/>
                  </a:lnTo>
                  <a:lnTo>
                    <a:pt x="898863" y="5947"/>
                  </a:lnTo>
                  <a:lnTo>
                    <a:pt x="966300" y="2669"/>
                  </a:lnTo>
                  <a:lnTo>
                    <a:pt x="1035022" y="674"/>
                  </a:lnTo>
                  <a:lnTo>
                    <a:pt x="1104900" y="0"/>
                  </a:lnTo>
                  <a:lnTo>
                    <a:pt x="1174777" y="674"/>
                  </a:lnTo>
                  <a:lnTo>
                    <a:pt x="1243499" y="2669"/>
                  </a:lnTo>
                  <a:lnTo>
                    <a:pt x="1310936" y="5947"/>
                  </a:lnTo>
                  <a:lnTo>
                    <a:pt x="1376960" y="10466"/>
                  </a:lnTo>
                  <a:lnTo>
                    <a:pt x="1441440" y="16186"/>
                  </a:lnTo>
                  <a:lnTo>
                    <a:pt x="1504247" y="23068"/>
                  </a:lnTo>
                  <a:lnTo>
                    <a:pt x="1565252" y="31071"/>
                  </a:lnTo>
                  <a:lnTo>
                    <a:pt x="1624325" y="40155"/>
                  </a:lnTo>
                  <a:lnTo>
                    <a:pt x="1681338" y="50280"/>
                  </a:lnTo>
                  <a:lnTo>
                    <a:pt x="1736159" y="61407"/>
                  </a:lnTo>
                  <a:lnTo>
                    <a:pt x="1788661" y="73495"/>
                  </a:lnTo>
                  <a:lnTo>
                    <a:pt x="1838714" y="86503"/>
                  </a:lnTo>
                  <a:lnTo>
                    <a:pt x="1886188" y="100393"/>
                  </a:lnTo>
                  <a:lnTo>
                    <a:pt x="1930953" y="115124"/>
                  </a:lnTo>
                  <a:lnTo>
                    <a:pt x="1972881" y="130655"/>
                  </a:lnTo>
                  <a:lnTo>
                    <a:pt x="2011843" y="146947"/>
                  </a:lnTo>
                  <a:lnTo>
                    <a:pt x="2047707" y="163960"/>
                  </a:lnTo>
                  <a:lnTo>
                    <a:pt x="2109630" y="199988"/>
                  </a:lnTo>
                  <a:lnTo>
                    <a:pt x="2157614" y="238418"/>
                  </a:lnTo>
                  <a:lnTo>
                    <a:pt x="2190625" y="278930"/>
                  </a:lnTo>
                  <a:lnTo>
                    <a:pt x="2207626" y="321203"/>
                  </a:lnTo>
                  <a:lnTo>
                    <a:pt x="2209800" y="342900"/>
                  </a:lnTo>
                  <a:lnTo>
                    <a:pt x="2207626" y="364583"/>
                  </a:lnTo>
                  <a:lnTo>
                    <a:pt x="2190625" y="406835"/>
                  </a:lnTo>
                  <a:lnTo>
                    <a:pt x="2157614" y="447333"/>
                  </a:lnTo>
                  <a:lnTo>
                    <a:pt x="2109630" y="485756"/>
                  </a:lnTo>
                  <a:lnTo>
                    <a:pt x="2047707" y="521782"/>
                  </a:lnTo>
                  <a:lnTo>
                    <a:pt x="2011843" y="538796"/>
                  </a:lnTo>
                  <a:lnTo>
                    <a:pt x="1972881" y="555090"/>
                  </a:lnTo>
                  <a:lnTo>
                    <a:pt x="1930953" y="570624"/>
                  </a:lnTo>
                  <a:lnTo>
                    <a:pt x="1886188" y="585358"/>
                  </a:lnTo>
                  <a:lnTo>
                    <a:pt x="1838714" y="599252"/>
                  </a:lnTo>
                  <a:lnTo>
                    <a:pt x="1788661" y="612265"/>
                  </a:lnTo>
                  <a:lnTo>
                    <a:pt x="1736159" y="624357"/>
                  </a:lnTo>
                  <a:lnTo>
                    <a:pt x="1681338" y="635489"/>
                  </a:lnTo>
                  <a:lnTo>
                    <a:pt x="1624325" y="645619"/>
                  </a:lnTo>
                  <a:lnTo>
                    <a:pt x="1565252" y="654708"/>
                  </a:lnTo>
                  <a:lnTo>
                    <a:pt x="1504247" y="662716"/>
                  </a:lnTo>
                  <a:lnTo>
                    <a:pt x="1441440" y="669602"/>
                  </a:lnTo>
                  <a:lnTo>
                    <a:pt x="1376960" y="675326"/>
                  </a:lnTo>
                  <a:lnTo>
                    <a:pt x="1310936" y="679848"/>
                  </a:lnTo>
                  <a:lnTo>
                    <a:pt x="1243499" y="683127"/>
                  </a:lnTo>
                  <a:lnTo>
                    <a:pt x="1174777" y="685125"/>
                  </a:lnTo>
                  <a:lnTo>
                    <a:pt x="1104900" y="685800"/>
                  </a:lnTo>
                  <a:lnTo>
                    <a:pt x="1035022" y="685125"/>
                  </a:lnTo>
                  <a:lnTo>
                    <a:pt x="966300" y="683127"/>
                  </a:lnTo>
                  <a:lnTo>
                    <a:pt x="898863" y="679848"/>
                  </a:lnTo>
                  <a:lnTo>
                    <a:pt x="832839" y="675326"/>
                  </a:lnTo>
                  <a:lnTo>
                    <a:pt x="768359" y="669602"/>
                  </a:lnTo>
                  <a:lnTo>
                    <a:pt x="705552" y="662716"/>
                  </a:lnTo>
                  <a:lnTo>
                    <a:pt x="644547" y="654708"/>
                  </a:lnTo>
                  <a:lnTo>
                    <a:pt x="585474" y="645619"/>
                  </a:lnTo>
                  <a:lnTo>
                    <a:pt x="528461" y="635489"/>
                  </a:lnTo>
                  <a:lnTo>
                    <a:pt x="473640" y="624357"/>
                  </a:lnTo>
                  <a:lnTo>
                    <a:pt x="421138" y="612265"/>
                  </a:lnTo>
                  <a:lnTo>
                    <a:pt x="371085" y="599252"/>
                  </a:lnTo>
                  <a:lnTo>
                    <a:pt x="323611" y="585358"/>
                  </a:lnTo>
                  <a:lnTo>
                    <a:pt x="278846" y="570624"/>
                  </a:lnTo>
                  <a:lnTo>
                    <a:pt x="236918" y="555090"/>
                  </a:lnTo>
                  <a:lnTo>
                    <a:pt x="197956" y="538796"/>
                  </a:lnTo>
                  <a:lnTo>
                    <a:pt x="162092" y="521782"/>
                  </a:lnTo>
                  <a:lnTo>
                    <a:pt x="100169" y="485756"/>
                  </a:lnTo>
                  <a:lnTo>
                    <a:pt x="52185" y="447333"/>
                  </a:lnTo>
                  <a:lnTo>
                    <a:pt x="19174" y="406835"/>
                  </a:lnTo>
                  <a:lnTo>
                    <a:pt x="2173" y="364583"/>
                  </a:lnTo>
                  <a:lnTo>
                    <a:pt x="0" y="342900"/>
                  </a:lnTo>
                  <a:close/>
                </a:path>
                <a:path w="2209800" h="1752600">
                  <a:moveTo>
                    <a:pt x="685800" y="685800"/>
                  </a:moveTo>
                  <a:lnTo>
                    <a:pt x="228600" y="175260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4804028" y="1394205"/>
            <a:ext cx="618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floor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090409" y="1546605"/>
            <a:ext cx="104266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bui</a:t>
            </a:r>
            <a:r>
              <a:rPr sz="2400" spc="5" dirty="0">
                <a:solidFill>
                  <a:srgbClr val="0000FF"/>
                </a:solidFill>
                <a:latin typeface="Times New Roman"/>
                <a:cs typeface="Times New Roman"/>
              </a:rPr>
              <a:t>l</a:t>
            </a:r>
            <a:r>
              <a:rPr sz="2400" dirty="0">
                <a:solidFill>
                  <a:srgbClr val="0000FF"/>
                </a:solidFill>
                <a:latin typeface="Times New Roman"/>
                <a:cs typeface="Times New Roman"/>
              </a:rPr>
              <a:t>ding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1005839" y="5753100"/>
            <a:ext cx="6742430" cy="840105"/>
            <a:chOff x="1005839" y="5753100"/>
            <a:chExt cx="6742430" cy="840105"/>
          </a:xfrm>
        </p:grpSpPr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56129" y="5780532"/>
              <a:ext cx="6691888" cy="722376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839" y="5753100"/>
              <a:ext cx="6353556" cy="839724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93787" y="5798146"/>
              <a:ext cx="6615557" cy="646328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1093787" y="5798146"/>
            <a:ext cx="6616065" cy="646430"/>
          </a:xfrm>
          <a:prstGeom prst="rect">
            <a:avLst/>
          </a:prstGeom>
          <a:ln w="9525">
            <a:solidFill>
              <a:srgbClr val="97B853"/>
            </a:solidFill>
          </a:ln>
        </p:spPr>
        <p:txBody>
          <a:bodyPr vert="horz" wrap="square" lIns="0" tIns="39370" rIns="0" bIns="0" rtlCol="0">
            <a:spAutoFit/>
          </a:bodyPr>
          <a:lstStyle/>
          <a:p>
            <a:pPr marL="91440" marR="582295">
              <a:lnSpc>
                <a:spcPct val="100000"/>
              </a:lnSpc>
              <a:spcBef>
                <a:spcPts val="310"/>
              </a:spcBef>
            </a:pPr>
            <a:r>
              <a:rPr sz="1800" dirty="0">
                <a:latin typeface="Times New Roman"/>
                <a:cs typeface="Times New Roman"/>
              </a:rPr>
              <a:t>Represented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by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ellipse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from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which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other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ellipses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emanate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represent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component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5" dirty="0">
                <a:latin typeface="Times New Roman"/>
                <a:cs typeface="Times New Roman"/>
              </a:rPr>
              <a:t>t</a:t>
            </a:r>
            <a:r>
              <a:rPr sz="1800" dirty="0">
                <a:latin typeface="Times New Roman"/>
                <a:cs typeface="Times New Roman"/>
              </a:rPr>
              <a:t>tr</a:t>
            </a:r>
            <a:r>
              <a:rPr sz="1800" spc="5" dirty="0">
                <a:latin typeface="Times New Roman"/>
                <a:cs typeface="Times New Roman"/>
              </a:rPr>
              <a:t>i</a:t>
            </a:r>
            <a:r>
              <a:rPr sz="1800" dirty="0">
                <a:latin typeface="Times New Roman"/>
                <a:cs typeface="Times New Roman"/>
              </a:rPr>
              <a:t>but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s.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spc="5" dirty="0">
                <a:latin typeface="Times New Roman"/>
                <a:cs typeface="Times New Roman"/>
              </a:rPr>
              <a:t>.</a:t>
            </a:r>
            <a:r>
              <a:rPr sz="1800" dirty="0">
                <a:latin typeface="Times New Roman"/>
                <a:cs typeface="Times New Roman"/>
              </a:rPr>
              <a:t>g</a:t>
            </a:r>
            <a:r>
              <a:rPr sz="1800" spc="-11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Address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1419860" y="1541780"/>
            <a:ext cx="2303780" cy="2730500"/>
            <a:chOff x="1419860" y="1541780"/>
            <a:chExt cx="2303780" cy="2730500"/>
          </a:xfrm>
        </p:grpSpPr>
        <p:sp>
          <p:nvSpPr>
            <p:cNvPr id="28" name="object 28"/>
            <p:cNvSpPr/>
            <p:nvPr/>
          </p:nvSpPr>
          <p:spPr>
            <a:xfrm>
              <a:off x="2453640" y="2118360"/>
              <a:ext cx="1264920" cy="2148840"/>
            </a:xfrm>
            <a:custGeom>
              <a:avLst/>
              <a:gdLst/>
              <a:ahLst/>
              <a:cxnLst/>
              <a:rect l="l" t="t" r="r" b="b"/>
              <a:pathLst>
                <a:path w="1264920" h="2148840">
                  <a:moveTo>
                    <a:pt x="1264920" y="214884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497D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1432560" y="1554480"/>
              <a:ext cx="2148840" cy="563880"/>
            </a:xfrm>
            <a:custGeom>
              <a:avLst/>
              <a:gdLst/>
              <a:ahLst/>
              <a:cxnLst/>
              <a:rect l="l" t="t" r="r" b="b"/>
              <a:pathLst>
                <a:path w="2148840" h="563880">
                  <a:moveTo>
                    <a:pt x="0" y="281940"/>
                  </a:moveTo>
                  <a:lnTo>
                    <a:pt x="20145" y="227327"/>
                  </a:lnTo>
                  <a:lnTo>
                    <a:pt x="54778" y="192828"/>
                  </a:lnTo>
                  <a:lnTo>
                    <a:pt x="105053" y="160204"/>
                  </a:lnTo>
                  <a:lnTo>
                    <a:pt x="169835" y="129752"/>
                  </a:lnTo>
                  <a:lnTo>
                    <a:pt x="207312" y="115433"/>
                  </a:lnTo>
                  <a:lnTo>
                    <a:pt x="247992" y="101769"/>
                  </a:lnTo>
                  <a:lnTo>
                    <a:pt x="291732" y="88797"/>
                  </a:lnTo>
                  <a:lnTo>
                    <a:pt x="338391" y="76553"/>
                  </a:lnTo>
                  <a:lnTo>
                    <a:pt x="387827" y="65075"/>
                  </a:lnTo>
                  <a:lnTo>
                    <a:pt x="439899" y="54400"/>
                  </a:lnTo>
                  <a:lnTo>
                    <a:pt x="494465" y="44566"/>
                  </a:lnTo>
                  <a:lnTo>
                    <a:pt x="551383" y="35609"/>
                  </a:lnTo>
                  <a:lnTo>
                    <a:pt x="610512" y="27566"/>
                  </a:lnTo>
                  <a:lnTo>
                    <a:pt x="671710" y="20476"/>
                  </a:lnTo>
                  <a:lnTo>
                    <a:pt x="734836" y="14374"/>
                  </a:lnTo>
                  <a:lnTo>
                    <a:pt x="799747" y="9298"/>
                  </a:lnTo>
                  <a:lnTo>
                    <a:pt x="866303" y="5286"/>
                  </a:lnTo>
                  <a:lnTo>
                    <a:pt x="934361" y="2374"/>
                  </a:lnTo>
                  <a:lnTo>
                    <a:pt x="1003781" y="599"/>
                  </a:lnTo>
                  <a:lnTo>
                    <a:pt x="1074420" y="0"/>
                  </a:lnTo>
                  <a:lnTo>
                    <a:pt x="1145058" y="599"/>
                  </a:lnTo>
                  <a:lnTo>
                    <a:pt x="1214478" y="2374"/>
                  </a:lnTo>
                  <a:lnTo>
                    <a:pt x="1282536" y="5286"/>
                  </a:lnTo>
                  <a:lnTo>
                    <a:pt x="1349092" y="9298"/>
                  </a:lnTo>
                  <a:lnTo>
                    <a:pt x="1414003" y="14374"/>
                  </a:lnTo>
                  <a:lnTo>
                    <a:pt x="1477129" y="20476"/>
                  </a:lnTo>
                  <a:lnTo>
                    <a:pt x="1538327" y="27566"/>
                  </a:lnTo>
                  <a:lnTo>
                    <a:pt x="1597456" y="35609"/>
                  </a:lnTo>
                  <a:lnTo>
                    <a:pt x="1654374" y="44566"/>
                  </a:lnTo>
                  <a:lnTo>
                    <a:pt x="1708940" y="54400"/>
                  </a:lnTo>
                  <a:lnTo>
                    <a:pt x="1761012" y="65075"/>
                  </a:lnTo>
                  <a:lnTo>
                    <a:pt x="1810448" y="76553"/>
                  </a:lnTo>
                  <a:lnTo>
                    <a:pt x="1857107" y="88797"/>
                  </a:lnTo>
                  <a:lnTo>
                    <a:pt x="1900847" y="101769"/>
                  </a:lnTo>
                  <a:lnTo>
                    <a:pt x="1941527" y="115433"/>
                  </a:lnTo>
                  <a:lnTo>
                    <a:pt x="1979004" y="129752"/>
                  </a:lnTo>
                  <a:lnTo>
                    <a:pt x="2043786" y="160204"/>
                  </a:lnTo>
                  <a:lnTo>
                    <a:pt x="2094061" y="192828"/>
                  </a:lnTo>
                  <a:lnTo>
                    <a:pt x="2128694" y="227327"/>
                  </a:lnTo>
                  <a:lnTo>
                    <a:pt x="2146554" y="263403"/>
                  </a:lnTo>
                  <a:lnTo>
                    <a:pt x="2148840" y="281940"/>
                  </a:lnTo>
                  <a:lnTo>
                    <a:pt x="2146554" y="300476"/>
                  </a:lnTo>
                  <a:lnTo>
                    <a:pt x="2128694" y="336552"/>
                  </a:lnTo>
                  <a:lnTo>
                    <a:pt x="2094061" y="371051"/>
                  </a:lnTo>
                  <a:lnTo>
                    <a:pt x="2043786" y="403675"/>
                  </a:lnTo>
                  <a:lnTo>
                    <a:pt x="1979004" y="434127"/>
                  </a:lnTo>
                  <a:lnTo>
                    <a:pt x="1941527" y="448446"/>
                  </a:lnTo>
                  <a:lnTo>
                    <a:pt x="1900847" y="462110"/>
                  </a:lnTo>
                  <a:lnTo>
                    <a:pt x="1857107" y="475082"/>
                  </a:lnTo>
                  <a:lnTo>
                    <a:pt x="1810448" y="487326"/>
                  </a:lnTo>
                  <a:lnTo>
                    <a:pt x="1761012" y="498804"/>
                  </a:lnTo>
                  <a:lnTo>
                    <a:pt x="1708940" y="509479"/>
                  </a:lnTo>
                  <a:lnTo>
                    <a:pt x="1654374" y="519313"/>
                  </a:lnTo>
                  <a:lnTo>
                    <a:pt x="1597456" y="528270"/>
                  </a:lnTo>
                  <a:lnTo>
                    <a:pt x="1538327" y="536313"/>
                  </a:lnTo>
                  <a:lnTo>
                    <a:pt x="1477129" y="543403"/>
                  </a:lnTo>
                  <a:lnTo>
                    <a:pt x="1414003" y="549505"/>
                  </a:lnTo>
                  <a:lnTo>
                    <a:pt x="1349092" y="554581"/>
                  </a:lnTo>
                  <a:lnTo>
                    <a:pt x="1282536" y="558593"/>
                  </a:lnTo>
                  <a:lnTo>
                    <a:pt x="1214478" y="561505"/>
                  </a:lnTo>
                  <a:lnTo>
                    <a:pt x="1145058" y="563280"/>
                  </a:lnTo>
                  <a:lnTo>
                    <a:pt x="1074420" y="563880"/>
                  </a:lnTo>
                  <a:lnTo>
                    <a:pt x="1003781" y="563280"/>
                  </a:lnTo>
                  <a:lnTo>
                    <a:pt x="934361" y="561505"/>
                  </a:lnTo>
                  <a:lnTo>
                    <a:pt x="866303" y="558593"/>
                  </a:lnTo>
                  <a:lnTo>
                    <a:pt x="799747" y="554581"/>
                  </a:lnTo>
                  <a:lnTo>
                    <a:pt x="734836" y="549505"/>
                  </a:lnTo>
                  <a:lnTo>
                    <a:pt x="671710" y="543403"/>
                  </a:lnTo>
                  <a:lnTo>
                    <a:pt x="610512" y="536313"/>
                  </a:lnTo>
                  <a:lnTo>
                    <a:pt x="551383" y="528270"/>
                  </a:lnTo>
                  <a:lnTo>
                    <a:pt x="494465" y="519313"/>
                  </a:lnTo>
                  <a:lnTo>
                    <a:pt x="439899" y="509479"/>
                  </a:lnTo>
                  <a:lnTo>
                    <a:pt x="387827" y="498804"/>
                  </a:lnTo>
                  <a:lnTo>
                    <a:pt x="338391" y="487326"/>
                  </a:lnTo>
                  <a:lnTo>
                    <a:pt x="291732" y="475082"/>
                  </a:lnTo>
                  <a:lnTo>
                    <a:pt x="247992" y="462110"/>
                  </a:lnTo>
                  <a:lnTo>
                    <a:pt x="207312" y="448446"/>
                  </a:lnTo>
                  <a:lnTo>
                    <a:pt x="169835" y="434127"/>
                  </a:lnTo>
                  <a:lnTo>
                    <a:pt x="105053" y="403675"/>
                  </a:lnTo>
                  <a:lnTo>
                    <a:pt x="54778" y="371051"/>
                  </a:lnTo>
                  <a:lnTo>
                    <a:pt x="20145" y="336552"/>
                  </a:lnTo>
                  <a:lnTo>
                    <a:pt x="2285" y="300476"/>
                  </a:lnTo>
                  <a:lnTo>
                    <a:pt x="0" y="281940"/>
                  </a:lnTo>
                  <a:close/>
                </a:path>
              </a:pathLst>
            </a:custGeom>
            <a:ln w="25399">
              <a:solidFill>
                <a:srgbClr val="0D0D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1889505" y="1630502"/>
            <a:ext cx="123571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375F92"/>
                </a:solidFill>
                <a:latin typeface="Times New Roman"/>
                <a:cs typeface="Times New Roman"/>
              </a:rPr>
              <a:t>Phone</a:t>
            </a:r>
            <a:r>
              <a:rPr sz="2400" b="1" spc="-70" dirty="0">
                <a:solidFill>
                  <a:srgbClr val="375F92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375F92"/>
                </a:solidFill>
                <a:latin typeface="Times New Roman"/>
                <a:cs typeface="Times New Roman"/>
              </a:rPr>
              <a:t>no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31" name="Picture 30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ED2138A3-FC0F-1CE9-0D7A-C83028E543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24226" y="168021"/>
            <a:ext cx="436181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spc="-5" dirty="0">
                <a:latin typeface="Times New Roman"/>
                <a:cs typeface="Times New Roman"/>
              </a:rPr>
              <a:t>Relationship</a:t>
            </a:r>
            <a:r>
              <a:rPr sz="3300" b="0" u="none" spc="-35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participation</a:t>
            </a:r>
            <a:endParaRPr sz="33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2300" y="879094"/>
            <a:ext cx="4673600" cy="3250565"/>
            <a:chOff x="622300" y="879094"/>
            <a:chExt cx="4673600" cy="3250565"/>
          </a:xfrm>
        </p:grpSpPr>
        <p:sp>
          <p:nvSpPr>
            <p:cNvPr id="4" name="object 4"/>
            <p:cNvSpPr/>
            <p:nvPr/>
          </p:nvSpPr>
          <p:spPr>
            <a:xfrm>
              <a:off x="628650" y="967994"/>
              <a:ext cx="2044700" cy="1054100"/>
            </a:xfrm>
            <a:custGeom>
              <a:avLst/>
              <a:gdLst/>
              <a:ahLst/>
              <a:cxnLst/>
              <a:rect l="l" t="t" r="r" b="b"/>
              <a:pathLst>
                <a:path w="2044700" h="1054100">
                  <a:moveTo>
                    <a:pt x="0" y="1054100"/>
                  </a:moveTo>
                  <a:lnTo>
                    <a:pt x="2044700" y="1054100"/>
                  </a:lnTo>
                  <a:lnTo>
                    <a:pt x="2044700" y="0"/>
                  </a:lnTo>
                  <a:lnTo>
                    <a:pt x="0" y="0"/>
                  </a:lnTo>
                  <a:lnTo>
                    <a:pt x="0" y="105410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12278" y="879094"/>
              <a:ext cx="3183621" cy="325053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852627" y="1211707"/>
            <a:ext cx="12585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E</a:t>
            </a:r>
            <a:r>
              <a:rPr sz="2400" spc="-25" dirty="0">
                <a:latin typeface="Times New Roman"/>
                <a:cs typeface="Times New Roman"/>
              </a:rPr>
              <a:t>m</a:t>
            </a:r>
            <a:r>
              <a:rPr sz="2400" dirty="0">
                <a:latin typeface="Times New Roman"/>
                <a:cs typeface="Times New Roman"/>
              </a:rPr>
              <a:t>ployee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61535" y="1135507"/>
            <a:ext cx="6013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head  of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042285" y="1038605"/>
            <a:ext cx="177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5264150" y="961644"/>
          <a:ext cx="3194050" cy="1054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49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pPr marL="29908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1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83185" marB="0"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217170">
                        <a:lnSpc>
                          <a:spcPct val="100000"/>
                        </a:lnSpc>
                      </a:pPr>
                      <a:r>
                        <a:rPr sz="2400" spc="-5" dirty="0">
                          <a:latin typeface="Times New Roman"/>
                          <a:cs typeface="Times New Roman"/>
                        </a:rPr>
                        <a:t>department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50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50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50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92186" y="1767076"/>
            <a:ext cx="285345" cy="301113"/>
          </a:xfrm>
          <a:prstGeom prst="rect">
            <a:avLst/>
          </a:prstGeom>
        </p:spPr>
      </p:pic>
      <p:grpSp>
        <p:nvGrpSpPr>
          <p:cNvPr id="11" name="object 11"/>
          <p:cNvGrpSpPr/>
          <p:nvPr/>
        </p:nvGrpSpPr>
        <p:grpSpPr>
          <a:xfrm>
            <a:off x="5734220" y="2047854"/>
            <a:ext cx="1803400" cy="2113915"/>
            <a:chOff x="5734220" y="2047854"/>
            <a:chExt cx="1803400" cy="2113915"/>
          </a:xfrm>
        </p:grpSpPr>
        <p:sp>
          <p:nvSpPr>
            <p:cNvPr id="12" name="object 12"/>
            <p:cNvSpPr/>
            <p:nvPr/>
          </p:nvSpPr>
          <p:spPr>
            <a:xfrm>
              <a:off x="5738982" y="2052616"/>
              <a:ext cx="1793875" cy="2104390"/>
            </a:xfrm>
            <a:custGeom>
              <a:avLst/>
              <a:gdLst/>
              <a:ahLst/>
              <a:cxnLst/>
              <a:rect l="l" t="t" r="r" b="b"/>
              <a:pathLst>
                <a:path w="1793875" h="2104390">
                  <a:moveTo>
                    <a:pt x="1685183" y="956267"/>
                  </a:moveTo>
                  <a:lnTo>
                    <a:pt x="1715222" y="1004101"/>
                  </a:lnTo>
                  <a:lnTo>
                    <a:pt x="1740478" y="1053150"/>
                  </a:lnTo>
                  <a:lnTo>
                    <a:pt x="1760909" y="1102795"/>
                  </a:lnTo>
                  <a:lnTo>
                    <a:pt x="1776472" y="1152421"/>
                  </a:lnTo>
                  <a:lnTo>
                    <a:pt x="1787127" y="1201410"/>
                  </a:lnTo>
                  <a:lnTo>
                    <a:pt x="1792831" y="1249145"/>
                  </a:lnTo>
                  <a:lnTo>
                    <a:pt x="1793543" y="1295009"/>
                  </a:lnTo>
                  <a:lnTo>
                    <a:pt x="1789219" y="1338386"/>
                  </a:lnTo>
                  <a:lnTo>
                    <a:pt x="1779820" y="1378659"/>
                  </a:lnTo>
                  <a:lnTo>
                    <a:pt x="1765302" y="1415210"/>
                  </a:lnTo>
                  <a:lnTo>
                    <a:pt x="1720743" y="1474681"/>
                  </a:lnTo>
                  <a:lnTo>
                    <a:pt x="1684413" y="1499480"/>
                  </a:lnTo>
                  <a:lnTo>
                    <a:pt x="1642892" y="1514098"/>
                  </a:lnTo>
                  <a:lnTo>
                    <a:pt x="1597085" y="1518311"/>
                  </a:lnTo>
                  <a:lnTo>
                    <a:pt x="1547896" y="1511892"/>
                  </a:lnTo>
                  <a:lnTo>
                    <a:pt x="1554673" y="1565223"/>
                  </a:lnTo>
                  <a:lnTo>
                    <a:pt x="1553664" y="1614074"/>
                  </a:lnTo>
                  <a:lnTo>
                    <a:pt x="1545370" y="1657716"/>
                  </a:lnTo>
                  <a:lnTo>
                    <a:pt x="1530294" y="1695422"/>
                  </a:lnTo>
                  <a:lnTo>
                    <a:pt x="1481799" y="1750116"/>
                  </a:lnTo>
                  <a:lnTo>
                    <a:pt x="1412195" y="1772335"/>
                  </a:lnTo>
                  <a:lnTo>
                    <a:pt x="1370731" y="1769448"/>
                  </a:lnTo>
                  <a:lnTo>
                    <a:pt x="1353479" y="1765525"/>
                  </a:lnTo>
                  <a:lnTo>
                    <a:pt x="1336060" y="1760066"/>
                  </a:lnTo>
                  <a:lnTo>
                    <a:pt x="1318546" y="1753106"/>
                  </a:lnTo>
                  <a:lnTo>
                    <a:pt x="1301008" y="1744683"/>
                  </a:lnTo>
                  <a:lnTo>
                    <a:pt x="1308074" y="1800495"/>
                  </a:lnTo>
                  <a:lnTo>
                    <a:pt x="1304790" y="1850256"/>
                  </a:lnTo>
                  <a:lnTo>
                    <a:pt x="1291987" y="1892656"/>
                  </a:lnTo>
                  <a:lnTo>
                    <a:pt x="1270495" y="1926388"/>
                  </a:lnTo>
                  <a:lnTo>
                    <a:pt x="1204769" y="1962613"/>
                  </a:lnTo>
                  <a:lnTo>
                    <a:pt x="1162197" y="1962488"/>
                  </a:lnTo>
                  <a:lnTo>
                    <a:pt x="1139948" y="1957573"/>
                  </a:lnTo>
                  <a:lnTo>
                    <a:pt x="1117366" y="1949550"/>
                  </a:lnTo>
                  <a:lnTo>
                    <a:pt x="1094688" y="1938503"/>
                  </a:lnTo>
                  <a:lnTo>
                    <a:pt x="1072154" y="1924515"/>
                  </a:lnTo>
                  <a:lnTo>
                    <a:pt x="1068911" y="1974651"/>
                  </a:lnTo>
                  <a:lnTo>
                    <a:pt x="1057188" y="2017562"/>
                  </a:lnTo>
                  <a:lnTo>
                    <a:pt x="1037850" y="2052598"/>
                  </a:lnTo>
                  <a:lnTo>
                    <a:pt x="979799" y="2096434"/>
                  </a:lnTo>
                  <a:lnTo>
                    <a:pt x="942816" y="2103930"/>
                  </a:lnTo>
                  <a:lnTo>
                    <a:pt x="901685" y="2100943"/>
                  </a:lnTo>
                  <a:lnTo>
                    <a:pt x="857270" y="2086821"/>
                  </a:lnTo>
                  <a:lnTo>
                    <a:pt x="819116" y="2066406"/>
                  </a:lnTo>
                  <a:lnTo>
                    <a:pt x="782165" y="2039132"/>
                  </a:lnTo>
                  <a:lnTo>
                    <a:pt x="747238" y="2005668"/>
                  </a:lnTo>
                  <a:lnTo>
                    <a:pt x="715157" y="1966679"/>
                  </a:lnTo>
                  <a:lnTo>
                    <a:pt x="678476" y="1966630"/>
                  </a:lnTo>
                  <a:lnTo>
                    <a:pt x="640889" y="1958865"/>
                  </a:lnTo>
                  <a:lnTo>
                    <a:pt x="603070" y="1943958"/>
                  </a:lnTo>
                  <a:lnTo>
                    <a:pt x="565689" y="1922485"/>
                  </a:lnTo>
                  <a:lnTo>
                    <a:pt x="529419" y="1895019"/>
                  </a:lnTo>
                  <a:lnTo>
                    <a:pt x="494933" y="1862135"/>
                  </a:lnTo>
                  <a:lnTo>
                    <a:pt x="462901" y="1824409"/>
                  </a:lnTo>
                  <a:lnTo>
                    <a:pt x="433997" y="1782413"/>
                  </a:lnTo>
                  <a:lnTo>
                    <a:pt x="408892" y="1736723"/>
                  </a:lnTo>
                  <a:lnTo>
                    <a:pt x="388259" y="1687914"/>
                  </a:lnTo>
                  <a:lnTo>
                    <a:pt x="375178" y="1645623"/>
                  </a:lnTo>
                  <a:lnTo>
                    <a:pt x="337540" y="1617020"/>
                  </a:lnTo>
                  <a:lnTo>
                    <a:pt x="302155" y="1584533"/>
                  </a:lnTo>
                  <a:lnTo>
                    <a:pt x="269253" y="1548660"/>
                  </a:lnTo>
                  <a:lnTo>
                    <a:pt x="239068" y="1509898"/>
                  </a:lnTo>
                  <a:lnTo>
                    <a:pt x="211831" y="1468745"/>
                  </a:lnTo>
                  <a:lnTo>
                    <a:pt x="187774" y="1425701"/>
                  </a:lnTo>
                  <a:lnTo>
                    <a:pt x="167129" y="1381262"/>
                  </a:lnTo>
                  <a:lnTo>
                    <a:pt x="150128" y="1335926"/>
                  </a:lnTo>
                  <a:lnTo>
                    <a:pt x="137004" y="1290193"/>
                  </a:lnTo>
                  <a:lnTo>
                    <a:pt x="127987" y="1244559"/>
                  </a:lnTo>
                  <a:lnTo>
                    <a:pt x="123312" y="1199524"/>
                  </a:lnTo>
                  <a:lnTo>
                    <a:pt x="123208" y="1155584"/>
                  </a:lnTo>
                  <a:lnTo>
                    <a:pt x="127909" y="1113239"/>
                  </a:lnTo>
                  <a:lnTo>
                    <a:pt x="137686" y="1073397"/>
                  </a:lnTo>
                  <a:lnTo>
                    <a:pt x="152213" y="1037769"/>
                  </a:lnTo>
                  <a:lnTo>
                    <a:pt x="171289" y="1006761"/>
                  </a:lnTo>
                  <a:lnTo>
                    <a:pt x="194711" y="980778"/>
                  </a:lnTo>
                  <a:lnTo>
                    <a:pt x="168985" y="929030"/>
                  </a:lnTo>
                  <a:lnTo>
                    <a:pt x="149614" y="877155"/>
                  </a:lnTo>
                  <a:lnTo>
                    <a:pt x="136548" y="826018"/>
                  </a:lnTo>
                  <a:lnTo>
                    <a:pt x="129742" y="776483"/>
                  </a:lnTo>
                  <a:lnTo>
                    <a:pt x="129147" y="729413"/>
                  </a:lnTo>
                  <a:lnTo>
                    <a:pt x="134717" y="685674"/>
                  </a:lnTo>
                  <a:lnTo>
                    <a:pt x="146404" y="646128"/>
                  </a:lnTo>
                  <a:lnTo>
                    <a:pt x="164162" y="611641"/>
                  </a:lnTo>
                  <a:lnTo>
                    <a:pt x="217698" y="561297"/>
                  </a:lnTo>
                  <a:lnTo>
                    <a:pt x="277880" y="543358"/>
                  </a:lnTo>
                  <a:lnTo>
                    <a:pt x="311442" y="543580"/>
                  </a:lnTo>
                  <a:lnTo>
                    <a:pt x="346730" y="549994"/>
                  </a:lnTo>
                  <a:lnTo>
                    <a:pt x="330353" y="492964"/>
                  </a:lnTo>
                  <a:lnTo>
                    <a:pt x="320624" y="438114"/>
                  </a:lnTo>
                  <a:lnTo>
                    <a:pt x="317313" y="386068"/>
                  </a:lnTo>
                  <a:lnTo>
                    <a:pt x="320193" y="337452"/>
                  </a:lnTo>
                  <a:lnTo>
                    <a:pt x="329033" y="292890"/>
                  </a:lnTo>
                  <a:lnTo>
                    <a:pt x="343606" y="253006"/>
                  </a:lnTo>
                  <a:lnTo>
                    <a:pt x="363681" y="218426"/>
                  </a:lnTo>
                  <a:lnTo>
                    <a:pt x="389030" y="189773"/>
                  </a:lnTo>
                  <a:lnTo>
                    <a:pt x="454634" y="152748"/>
                  </a:lnTo>
                  <a:lnTo>
                    <a:pt x="494431" y="145626"/>
                  </a:lnTo>
                  <a:lnTo>
                    <a:pt x="534075" y="146578"/>
                  </a:lnTo>
                  <a:lnTo>
                    <a:pt x="575183" y="154766"/>
                  </a:lnTo>
                  <a:lnTo>
                    <a:pt x="617143" y="169958"/>
                  </a:lnTo>
                  <a:lnTo>
                    <a:pt x="659348" y="191923"/>
                  </a:lnTo>
                  <a:lnTo>
                    <a:pt x="701187" y="220429"/>
                  </a:lnTo>
                  <a:lnTo>
                    <a:pt x="716708" y="179793"/>
                  </a:lnTo>
                  <a:lnTo>
                    <a:pt x="736794" y="144911"/>
                  </a:lnTo>
                  <a:lnTo>
                    <a:pt x="789013" y="92641"/>
                  </a:lnTo>
                  <a:lnTo>
                    <a:pt x="854544" y="64088"/>
                  </a:lnTo>
                  <a:lnTo>
                    <a:pt x="891272" y="58852"/>
                  </a:lnTo>
                  <a:lnTo>
                    <a:pt x="930090" y="59720"/>
                  </a:lnTo>
                  <a:lnTo>
                    <a:pt x="970587" y="66753"/>
                  </a:lnTo>
                  <a:lnTo>
                    <a:pt x="1012351" y="80007"/>
                  </a:lnTo>
                  <a:lnTo>
                    <a:pt x="1054968" y="99543"/>
                  </a:lnTo>
                  <a:lnTo>
                    <a:pt x="1098027" y="125418"/>
                  </a:lnTo>
                  <a:lnTo>
                    <a:pt x="1141115" y="157691"/>
                  </a:lnTo>
                  <a:lnTo>
                    <a:pt x="1143401" y="159596"/>
                  </a:lnTo>
                  <a:lnTo>
                    <a:pt x="1145814" y="161501"/>
                  </a:lnTo>
                  <a:lnTo>
                    <a:pt x="1148100" y="163533"/>
                  </a:lnTo>
                  <a:lnTo>
                    <a:pt x="1182140" y="143967"/>
                  </a:lnTo>
                  <a:lnTo>
                    <a:pt x="1220982" y="137296"/>
                  </a:lnTo>
                  <a:lnTo>
                    <a:pt x="1262940" y="142852"/>
                  </a:lnTo>
                  <a:lnTo>
                    <a:pt x="1306331" y="159969"/>
                  </a:lnTo>
                  <a:lnTo>
                    <a:pt x="1349471" y="187981"/>
                  </a:lnTo>
                  <a:lnTo>
                    <a:pt x="1390676" y="226221"/>
                  </a:lnTo>
                  <a:lnTo>
                    <a:pt x="1428262" y="274023"/>
                  </a:lnTo>
                  <a:lnTo>
                    <a:pt x="1457422" y="324640"/>
                  </a:lnTo>
                  <a:lnTo>
                    <a:pt x="1478760" y="377496"/>
                  </a:lnTo>
                  <a:lnTo>
                    <a:pt x="1491645" y="430685"/>
                  </a:lnTo>
                  <a:lnTo>
                    <a:pt x="1495445" y="482303"/>
                  </a:lnTo>
                  <a:lnTo>
                    <a:pt x="1535429" y="496485"/>
                  </a:lnTo>
                  <a:lnTo>
                    <a:pt x="1574266" y="519300"/>
                  </a:lnTo>
                  <a:lnTo>
                    <a:pt x="1611011" y="549579"/>
                  </a:lnTo>
                  <a:lnTo>
                    <a:pt x="1644717" y="586157"/>
                  </a:lnTo>
                  <a:lnTo>
                    <a:pt x="1674442" y="627867"/>
                  </a:lnTo>
                  <a:lnTo>
                    <a:pt x="1699238" y="673541"/>
                  </a:lnTo>
                  <a:lnTo>
                    <a:pt x="1718162" y="722013"/>
                  </a:lnTo>
                  <a:lnTo>
                    <a:pt x="1730268" y="772117"/>
                  </a:lnTo>
                  <a:lnTo>
                    <a:pt x="1734304" y="827997"/>
                  </a:lnTo>
                  <a:lnTo>
                    <a:pt x="1727506" y="877590"/>
                  </a:lnTo>
                  <a:lnTo>
                    <a:pt x="1710372" y="918992"/>
                  </a:lnTo>
                  <a:lnTo>
                    <a:pt x="1683405" y="950298"/>
                  </a:lnTo>
                  <a:lnTo>
                    <a:pt x="1685183" y="956267"/>
                  </a:lnTo>
                </a:path>
                <a:path w="1793875" h="2104390">
                  <a:moveTo>
                    <a:pt x="17546" y="209126"/>
                  </a:moveTo>
                  <a:lnTo>
                    <a:pt x="1762" y="166993"/>
                  </a:lnTo>
                  <a:lnTo>
                    <a:pt x="0" y="123617"/>
                  </a:lnTo>
                  <a:lnTo>
                    <a:pt x="11374" y="82143"/>
                  </a:lnTo>
                  <a:lnTo>
                    <a:pt x="35001" y="45716"/>
                  </a:lnTo>
                  <a:lnTo>
                    <a:pt x="69997" y="17483"/>
                  </a:lnTo>
                  <a:lnTo>
                    <a:pt x="112129" y="1749"/>
                  </a:lnTo>
                  <a:lnTo>
                    <a:pt x="155505" y="0"/>
                  </a:lnTo>
                  <a:lnTo>
                    <a:pt x="196980" y="11375"/>
                  </a:lnTo>
                  <a:lnTo>
                    <a:pt x="233406" y="35015"/>
                  </a:lnTo>
                  <a:lnTo>
                    <a:pt x="261640" y="70061"/>
                  </a:lnTo>
                  <a:lnTo>
                    <a:pt x="277374" y="112192"/>
                  </a:lnTo>
                  <a:lnTo>
                    <a:pt x="279123" y="155561"/>
                  </a:lnTo>
                  <a:lnTo>
                    <a:pt x="267748" y="197016"/>
                  </a:lnTo>
                  <a:lnTo>
                    <a:pt x="244108" y="233405"/>
                  </a:lnTo>
                  <a:lnTo>
                    <a:pt x="209062" y="261577"/>
                  </a:lnTo>
                  <a:lnTo>
                    <a:pt x="166930" y="277360"/>
                  </a:lnTo>
                  <a:lnTo>
                    <a:pt x="123561" y="279123"/>
                  </a:lnTo>
                  <a:lnTo>
                    <a:pt x="82107" y="267749"/>
                  </a:lnTo>
                  <a:lnTo>
                    <a:pt x="45717" y="244122"/>
                  </a:lnTo>
                  <a:lnTo>
                    <a:pt x="17546" y="209126"/>
                  </a:lnTo>
                </a:path>
                <a:path w="1793875" h="2104390">
                  <a:moveTo>
                    <a:pt x="1393845" y="507449"/>
                  </a:moveTo>
                  <a:lnTo>
                    <a:pt x="1416272" y="494600"/>
                  </a:lnTo>
                  <a:lnTo>
                    <a:pt x="1441343" y="487335"/>
                  </a:lnTo>
                  <a:lnTo>
                    <a:pt x="1468604" y="485714"/>
                  </a:lnTo>
                  <a:lnTo>
                    <a:pt x="1497604" y="489796"/>
                  </a:lnTo>
                </a:path>
                <a:path w="1793875" h="2104390">
                  <a:moveTo>
                    <a:pt x="1122827" y="207602"/>
                  </a:moveTo>
                  <a:lnTo>
                    <a:pt x="1129014" y="197229"/>
                  </a:lnTo>
                  <a:lnTo>
                    <a:pt x="1135940" y="187679"/>
                  </a:lnTo>
                  <a:lnTo>
                    <a:pt x="1143579" y="179009"/>
                  </a:lnTo>
                  <a:lnTo>
                    <a:pt x="1151910" y="171280"/>
                  </a:lnTo>
                </a:path>
                <a:path w="1793875" h="2104390">
                  <a:moveTo>
                    <a:pt x="705251" y="227287"/>
                  </a:moveTo>
                  <a:lnTo>
                    <a:pt x="721054" y="239923"/>
                  </a:lnTo>
                  <a:lnTo>
                    <a:pt x="736620" y="253417"/>
                  </a:lnTo>
                  <a:lnTo>
                    <a:pt x="751900" y="267720"/>
                  </a:lnTo>
                  <a:lnTo>
                    <a:pt x="766846" y="282786"/>
                  </a:lnTo>
                </a:path>
                <a:path w="1793875" h="2104390">
                  <a:moveTo>
                    <a:pt x="383687" y="636354"/>
                  </a:moveTo>
                  <a:lnTo>
                    <a:pt x="374140" y="616544"/>
                  </a:lnTo>
                  <a:lnTo>
                    <a:pt x="365319" y="596555"/>
                  </a:lnTo>
                  <a:lnTo>
                    <a:pt x="357237" y="576400"/>
                  </a:lnTo>
                  <a:lnTo>
                    <a:pt x="349905" y="556090"/>
                  </a:lnTo>
                </a:path>
                <a:path w="1793875" h="2104390">
                  <a:moveTo>
                    <a:pt x="468015" y="1202520"/>
                  </a:moveTo>
                  <a:lnTo>
                    <a:pt x="425840" y="1192494"/>
                  </a:lnTo>
                  <a:lnTo>
                    <a:pt x="383551" y="1174380"/>
                  </a:lnTo>
                  <a:lnTo>
                    <a:pt x="341938" y="1148812"/>
                  </a:lnTo>
                  <a:lnTo>
                    <a:pt x="301789" y="1116426"/>
                  </a:lnTo>
                  <a:lnTo>
                    <a:pt x="263893" y="1077858"/>
                  </a:lnTo>
                  <a:lnTo>
                    <a:pt x="229038" y="1033742"/>
                  </a:lnTo>
                  <a:lnTo>
                    <a:pt x="198013" y="984715"/>
                  </a:lnTo>
                </a:path>
                <a:path w="1793875" h="2104390">
                  <a:moveTo>
                    <a:pt x="378226" y="1649433"/>
                  </a:moveTo>
                  <a:lnTo>
                    <a:pt x="370753" y="1614579"/>
                  </a:lnTo>
                  <a:lnTo>
                    <a:pt x="366447" y="1580535"/>
                  </a:lnTo>
                  <a:lnTo>
                    <a:pt x="365331" y="1547634"/>
                  </a:lnTo>
                  <a:lnTo>
                    <a:pt x="367431" y="1516210"/>
                  </a:lnTo>
                </a:path>
                <a:path w="1793875" h="2104390">
                  <a:moveTo>
                    <a:pt x="718332" y="1972648"/>
                  </a:moveTo>
                  <a:lnTo>
                    <a:pt x="710099" y="1960982"/>
                  </a:lnTo>
                  <a:lnTo>
                    <a:pt x="702187" y="1949042"/>
                  </a:lnTo>
                  <a:lnTo>
                    <a:pt x="694632" y="1936840"/>
                  </a:lnTo>
                  <a:lnTo>
                    <a:pt x="687471" y="1924388"/>
                  </a:lnTo>
                </a:path>
                <a:path w="1793875" h="2104390">
                  <a:moveTo>
                    <a:pt x="1064788" y="1852125"/>
                  </a:moveTo>
                  <a:lnTo>
                    <a:pt x="1069263" y="1871947"/>
                  </a:lnTo>
                  <a:lnTo>
                    <a:pt x="1072582" y="1891542"/>
                  </a:lnTo>
                  <a:lnTo>
                    <a:pt x="1074735" y="1910829"/>
                  </a:lnTo>
                  <a:lnTo>
                    <a:pt x="1075710" y="1929722"/>
                  </a:lnTo>
                </a:path>
                <a:path w="1793875" h="2104390">
                  <a:moveTo>
                    <a:pt x="1282847" y="1687914"/>
                  </a:moveTo>
                  <a:lnTo>
                    <a:pt x="1288607" y="1703289"/>
                  </a:lnTo>
                  <a:lnTo>
                    <a:pt x="1293689" y="1718711"/>
                  </a:lnTo>
                  <a:lnTo>
                    <a:pt x="1298081" y="1734134"/>
                  </a:lnTo>
                  <a:lnTo>
                    <a:pt x="1301770" y="1749509"/>
                  </a:lnTo>
                </a:path>
                <a:path w="1793875" h="2104390">
                  <a:moveTo>
                    <a:pt x="1548277" y="1512146"/>
                  </a:moveTo>
                  <a:lnTo>
                    <a:pt x="1529828" y="1507246"/>
                  </a:lnTo>
                  <a:lnTo>
                    <a:pt x="1511272" y="1500954"/>
                  </a:lnTo>
                  <a:lnTo>
                    <a:pt x="1492645" y="1493304"/>
                  </a:lnTo>
                  <a:lnTo>
                    <a:pt x="1473982" y="1484333"/>
                  </a:lnTo>
                </a:path>
                <a:path w="1793875" h="2104390">
                  <a:moveTo>
                    <a:pt x="1645686" y="904959"/>
                  </a:moveTo>
                  <a:lnTo>
                    <a:pt x="1655947" y="917316"/>
                  </a:lnTo>
                  <a:lnTo>
                    <a:pt x="1665958" y="929994"/>
                  </a:lnTo>
                  <a:lnTo>
                    <a:pt x="1675707" y="942981"/>
                  </a:lnTo>
                  <a:lnTo>
                    <a:pt x="1685183" y="956267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087236" y="2622677"/>
              <a:ext cx="471170" cy="340360"/>
            </a:xfrm>
            <a:custGeom>
              <a:avLst/>
              <a:gdLst/>
              <a:ahLst/>
              <a:cxnLst/>
              <a:rect l="l" t="t" r="r" b="b"/>
              <a:pathLst>
                <a:path w="471170" h="340360">
                  <a:moveTo>
                    <a:pt x="72983" y="207010"/>
                  </a:moveTo>
                  <a:lnTo>
                    <a:pt x="48640" y="207010"/>
                  </a:lnTo>
                  <a:lnTo>
                    <a:pt x="109982" y="314960"/>
                  </a:lnTo>
                  <a:lnTo>
                    <a:pt x="112013" y="320039"/>
                  </a:lnTo>
                  <a:lnTo>
                    <a:pt x="111378" y="327660"/>
                  </a:lnTo>
                  <a:lnTo>
                    <a:pt x="108330" y="331470"/>
                  </a:lnTo>
                  <a:lnTo>
                    <a:pt x="102742" y="334010"/>
                  </a:lnTo>
                  <a:lnTo>
                    <a:pt x="98171" y="337820"/>
                  </a:lnTo>
                  <a:lnTo>
                    <a:pt x="100202" y="340360"/>
                  </a:lnTo>
                  <a:lnTo>
                    <a:pt x="149265" y="312420"/>
                  </a:lnTo>
                  <a:lnTo>
                    <a:pt x="139700" y="312420"/>
                  </a:lnTo>
                  <a:lnTo>
                    <a:pt x="135636" y="311150"/>
                  </a:lnTo>
                  <a:lnTo>
                    <a:pt x="132841" y="309880"/>
                  </a:lnTo>
                  <a:lnTo>
                    <a:pt x="129032" y="304800"/>
                  </a:lnTo>
                  <a:lnTo>
                    <a:pt x="124460" y="297180"/>
                  </a:lnTo>
                  <a:lnTo>
                    <a:pt x="72983" y="207010"/>
                  </a:lnTo>
                  <a:close/>
                </a:path>
                <a:path w="471170" h="340360">
                  <a:moveTo>
                    <a:pt x="153924" y="306070"/>
                  </a:moveTo>
                  <a:lnTo>
                    <a:pt x="149351" y="308610"/>
                  </a:lnTo>
                  <a:lnTo>
                    <a:pt x="144272" y="311150"/>
                  </a:lnTo>
                  <a:lnTo>
                    <a:pt x="139700" y="312420"/>
                  </a:lnTo>
                  <a:lnTo>
                    <a:pt x="149265" y="312420"/>
                  </a:lnTo>
                  <a:lnTo>
                    <a:pt x="155955" y="308610"/>
                  </a:lnTo>
                  <a:lnTo>
                    <a:pt x="153924" y="306070"/>
                  </a:lnTo>
                  <a:close/>
                </a:path>
                <a:path w="471170" h="340360">
                  <a:moveTo>
                    <a:pt x="204200" y="171450"/>
                  </a:moveTo>
                  <a:lnTo>
                    <a:pt x="193865" y="171450"/>
                  </a:lnTo>
                  <a:lnTo>
                    <a:pt x="183626" y="173989"/>
                  </a:lnTo>
                  <a:lnTo>
                    <a:pt x="152969" y="201930"/>
                  </a:lnTo>
                  <a:lnTo>
                    <a:pt x="149987" y="222250"/>
                  </a:lnTo>
                  <a:lnTo>
                    <a:pt x="150822" y="229870"/>
                  </a:lnTo>
                  <a:lnTo>
                    <a:pt x="169386" y="265430"/>
                  </a:lnTo>
                  <a:lnTo>
                    <a:pt x="205739" y="279400"/>
                  </a:lnTo>
                  <a:lnTo>
                    <a:pt x="215935" y="276860"/>
                  </a:lnTo>
                  <a:lnTo>
                    <a:pt x="226060" y="273050"/>
                  </a:lnTo>
                  <a:lnTo>
                    <a:pt x="231872" y="269239"/>
                  </a:lnTo>
                  <a:lnTo>
                    <a:pt x="234403" y="266700"/>
                  </a:lnTo>
                  <a:lnTo>
                    <a:pt x="212915" y="266700"/>
                  </a:lnTo>
                  <a:lnTo>
                    <a:pt x="205632" y="265430"/>
                  </a:lnTo>
                  <a:lnTo>
                    <a:pt x="171196" y="232410"/>
                  </a:lnTo>
                  <a:lnTo>
                    <a:pt x="162433" y="204470"/>
                  </a:lnTo>
                  <a:lnTo>
                    <a:pt x="163195" y="199389"/>
                  </a:lnTo>
                  <a:lnTo>
                    <a:pt x="165480" y="195580"/>
                  </a:lnTo>
                  <a:lnTo>
                    <a:pt x="167766" y="190500"/>
                  </a:lnTo>
                  <a:lnTo>
                    <a:pt x="170687" y="187960"/>
                  </a:lnTo>
                  <a:lnTo>
                    <a:pt x="174116" y="186689"/>
                  </a:lnTo>
                  <a:lnTo>
                    <a:pt x="181228" y="181610"/>
                  </a:lnTo>
                  <a:lnTo>
                    <a:pt x="226699" y="181610"/>
                  </a:lnTo>
                  <a:lnTo>
                    <a:pt x="223006" y="179070"/>
                  </a:lnTo>
                  <a:lnTo>
                    <a:pt x="214629" y="175260"/>
                  </a:lnTo>
                  <a:lnTo>
                    <a:pt x="204200" y="171450"/>
                  </a:lnTo>
                  <a:close/>
                </a:path>
                <a:path w="471170" h="340360">
                  <a:moveTo>
                    <a:pt x="226699" y="181610"/>
                  </a:moveTo>
                  <a:lnTo>
                    <a:pt x="188849" y="181610"/>
                  </a:lnTo>
                  <a:lnTo>
                    <a:pt x="196976" y="185420"/>
                  </a:lnTo>
                  <a:lnTo>
                    <a:pt x="205646" y="190500"/>
                  </a:lnTo>
                  <a:lnTo>
                    <a:pt x="232916" y="226060"/>
                  </a:lnTo>
                  <a:lnTo>
                    <a:pt x="237436" y="241300"/>
                  </a:lnTo>
                  <a:lnTo>
                    <a:pt x="237362" y="247650"/>
                  </a:lnTo>
                  <a:lnTo>
                    <a:pt x="236220" y="254000"/>
                  </a:lnTo>
                  <a:lnTo>
                    <a:pt x="232537" y="260350"/>
                  </a:lnTo>
                  <a:lnTo>
                    <a:pt x="226313" y="264160"/>
                  </a:lnTo>
                  <a:lnTo>
                    <a:pt x="219817" y="266700"/>
                  </a:lnTo>
                  <a:lnTo>
                    <a:pt x="234403" y="266700"/>
                  </a:lnTo>
                  <a:lnTo>
                    <a:pt x="250285" y="233680"/>
                  </a:lnTo>
                  <a:lnTo>
                    <a:pt x="250189" y="226060"/>
                  </a:lnTo>
                  <a:lnTo>
                    <a:pt x="230393" y="184150"/>
                  </a:lnTo>
                  <a:lnTo>
                    <a:pt x="226699" y="181610"/>
                  </a:lnTo>
                  <a:close/>
                </a:path>
                <a:path w="471170" h="340360">
                  <a:moveTo>
                    <a:pt x="107314" y="162560"/>
                  </a:moveTo>
                  <a:lnTo>
                    <a:pt x="0" y="223520"/>
                  </a:lnTo>
                  <a:lnTo>
                    <a:pt x="16001" y="255270"/>
                  </a:lnTo>
                  <a:lnTo>
                    <a:pt x="19685" y="254000"/>
                  </a:lnTo>
                  <a:lnTo>
                    <a:pt x="16763" y="247650"/>
                  </a:lnTo>
                  <a:lnTo>
                    <a:pt x="15493" y="241300"/>
                  </a:lnTo>
                  <a:lnTo>
                    <a:pt x="48640" y="207010"/>
                  </a:lnTo>
                  <a:lnTo>
                    <a:pt x="72983" y="207010"/>
                  </a:lnTo>
                  <a:lnTo>
                    <a:pt x="67183" y="196850"/>
                  </a:lnTo>
                  <a:lnTo>
                    <a:pt x="85725" y="185420"/>
                  </a:lnTo>
                  <a:lnTo>
                    <a:pt x="91186" y="182880"/>
                  </a:lnTo>
                  <a:lnTo>
                    <a:pt x="96012" y="181610"/>
                  </a:lnTo>
                  <a:lnTo>
                    <a:pt x="104775" y="180339"/>
                  </a:lnTo>
                  <a:lnTo>
                    <a:pt x="118427" y="180339"/>
                  </a:lnTo>
                  <a:lnTo>
                    <a:pt x="107314" y="162560"/>
                  </a:lnTo>
                  <a:close/>
                </a:path>
                <a:path w="471170" h="340360">
                  <a:moveTo>
                    <a:pt x="265593" y="149860"/>
                  </a:moveTo>
                  <a:lnTo>
                    <a:pt x="244475" y="149860"/>
                  </a:lnTo>
                  <a:lnTo>
                    <a:pt x="282193" y="215900"/>
                  </a:lnTo>
                  <a:lnTo>
                    <a:pt x="285496" y="220980"/>
                  </a:lnTo>
                  <a:lnTo>
                    <a:pt x="288671" y="222250"/>
                  </a:lnTo>
                  <a:lnTo>
                    <a:pt x="291718" y="224789"/>
                  </a:lnTo>
                  <a:lnTo>
                    <a:pt x="295148" y="226060"/>
                  </a:lnTo>
                  <a:lnTo>
                    <a:pt x="306197" y="226060"/>
                  </a:lnTo>
                  <a:lnTo>
                    <a:pt x="313563" y="220980"/>
                  </a:lnTo>
                  <a:lnTo>
                    <a:pt x="316864" y="217170"/>
                  </a:lnTo>
                  <a:lnTo>
                    <a:pt x="319150" y="212089"/>
                  </a:lnTo>
                  <a:lnTo>
                    <a:pt x="320116" y="209550"/>
                  </a:lnTo>
                  <a:lnTo>
                    <a:pt x="305180" y="209550"/>
                  </a:lnTo>
                  <a:lnTo>
                    <a:pt x="302387" y="208280"/>
                  </a:lnTo>
                  <a:lnTo>
                    <a:pt x="299592" y="208280"/>
                  </a:lnTo>
                  <a:lnTo>
                    <a:pt x="296545" y="204470"/>
                  </a:lnTo>
                  <a:lnTo>
                    <a:pt x="293370" y="198120"/>
                  </a:lnTo>
                  <a:lnTo>
                    <a:pt x="265593" y="149860"/>
                  </a:lnTo>
                  <a:close/>
                </a:path>
                <a:path w="471170" h="340360">
                  <a:moveTo>
                    <a:pt x="320675" y="191770"/>
                  </a:moveTo>
                  <a:lnTo>
                    <a:pt x="316864" y="194310"/>
                  </a:lnTo>
                  <a:lnTo>
                    <a:pt x="317055" y="195580"/>
                  </a:lnTo>
                  <a:lnTo>
                    <a:pt x="317119" y="198120"/>
                  </a:lnTo>
                  <a:lnTo>
                    <a:pt x="307848" y="209550"/>
                  </a:lnTo>
                  <a:lnTo>
                    <a:pt x="320116" y="209550"/>
                  </a:lnTo>
                  <a:lnTo>
                    <a:pt x="321563" y="205739"/>
                  </a:lnTo>
                  <a:lnTo>
                    <a:pt x="321945" y="199389"/>
                  </a:lnTo>
                  <a:lnTo>
                    <a:pt x="320675" y="191770"/>
                  </a:lnTo>
                  <a:close/>
                </a:path>
                <a:path w="471170" h="340360">
                  <a:moveTo>
                    <a:pt x="362965" y="97789"/>
                  </a:moveTo>
                  <a:lnTo>
                    <a:pt x="332613" y="97789"/>
                  </a:lnTo>
                  <a:lnTo>
                    <a:pt x="342011" y="100330"/>
                  </a:lnTo>
                  <a:lnTo>
                    <a:pt x="346837" y="106680"/>
                  </a:lnTo>
                  <a:lnTo>
                    <a:pt x="351916" y="115570"/>
                  </a:lnTo>
                  <a:lnTo>
                    <a:pt x="353822" y="118110"/>
                  </a:lnTo>
                  <a:lnTo>
                    <a:pt x="345489" y="128270"/>
                  </a:lnTo>
                  <a:lnTo>
                    <a:pt x="322579" y="165100"/>
                  </a:lnTo>
                  <a:lnTo>
                    <a:pt x="322452" y="171450"/>
                  </a:lnTo>
                  <a:lnTo>
                    <a:pt x="322325" y="175260"/>
                  </a:lnTo>
                  <a:lnTo>
                    <a:pt x="323468" y="180339"/>
                  </a:lnTo>
                  <a:lnTo>
                    <a:pt x="325882" y="184150"/>
                  </a:lnTo>
                  <a:lnTo>
                    <a:pt x="329818" y="191770"/>
                  </a:lnTo>
                  <a:lnTo>
                    <a:pt x="335025" y="195580"/>
                  </a:lnTo>
                  <a:lnTo>
                    <a:pt x="341375" y="198120"/>
                  </a:lnTo>
                  <a:lnTo>
                    <a:pt x="347725" y="199389"/>
                  </a:lnTo>
                  <a:lnTo>
                    <a:pt x="353949" y="199389"/>
                  </a:lnTo>
                  <a:lnTo>
                    <a:pt x="372744" y="181610"/>
                  </a:lnTo>
                  <a:lnTo>
                    <a:pt x="354964" y="181610"/>
                  </a:lnTo>
                  <a:lnTo>
                    <a:pt x="350392" y="180339"/>
                  </a:lnTo>
                  <a:lnTo>
                    <a:pt x="345821" y="177800"/>
                  </a:lnTo>
                  <a:lnTo>
                    <a:pt x="342264" y="175260"/>
                  </a:lnTo>
                  <a:lnTo>
                    <a:pt x="339598" y="170180"/>
                  </a:lnTo>
                  <a:lnTo>
                    <a:pt x="337565" y="167639"/>
                  </a:lnTo>
                  <a:lnTo>
                    <a:pt x="336676" y="162560"/>
                  </a:lnTo>
                  <a:lnTo>
                    <a:pt x="337185" y="158750"/>
                  </a:lnTo>
                  <a:lnTo>
                    <a:pt x="337565" y="154939"/>
                  </a:lnTo>
                  <a:lnTo>
                    <a:pt x="339471" y="148589"/>
                  </a:lnTo>
                  <a:lnTo>
                    <a:pt x="343026" y="143510"/>
                  </a:lnTo>
                  <a:lnTo>
                    <a:pt x="344932" y="139700"/>
                  </a:lnTo>
                  <a:lnTo>
                    <a:pt x="349630" y="133350"/>
                  </a:lnTo>
                  <a:lnTo>
                    <a:pt x="357250" y="124460"/>
                  </a:lnTo>
                  <a:lnTo>
                    <a:pt x="378603" y="124460"/>
                  </a:lnTo>
                  <a:lnTo>
                    <a:pt x="368680" y="106680"/>
                  </a:lnTo>
                  <a:lnTo>
                    <a:pt x="363727" y="99060"/>
                  </a:lnTo>
                  <a:lnTo>
                    <a:pt x="362965" y="97789"/>
                  </a:lnTo>
                  <a:close/>
                </a:path>
                <a:path w="471170" h="340360">
                  <a:moveTo>
                    <a:pt x="118427" y="180339"/>
                  </a:moveTo>
                  <a:lnTo>
                    <a:pt x="104775" y="180339"/>
                  </a:lnTo>
                  <a:lnTo>
                    <a:pt x="108965" y="181610"/>
                  </a:lnTo>
                  <a:lnTo>
                    <a:pt x="113157" y="184150"/>
                  </a:lnTo>
                  <a:lnTo>
                    <a:pt x="115697" y="186689"/>
                  </a:lnTo>
                  <a:lnTo>
                    <a:pt x="118872" y="189230"/>
                  </a:lnTo>
                  <a:lnTo>
                    <a:pt x="122682" y="194310"/>
                  </a:lnTo>
                  <a:lnTo>
                    <a:pt x="126364" y="193039"/>
                  </a:lnTo>
                  <a:lnTo>
                    <a:pt x="118427" y="180339"/>
                  </a:lnTo>
                  <a:close/>
                </a:path>
                <a:path w="471170" h="340360">
                  <a:moveTo>
                    <a:pt x="378603" y="124460"/>
                  </a:moveTo>
                  <a:lnTo>
                    <a:pt x="357250" y="124460"/>
                  </a:lnTo>
                  <a:lnTo>
                    <a:pt x="376554" y="158750"/>
                  </a:lnTo>
                  <a:lnTo>
                    <a:pt x="372237" y="168910"/>
                  </a:lnTo>
                  <a:lnTo>
                    <a:pt x="367538" y="176530"/>
                  </a:lnTo>
                  <a:lnTo>
                    <a:pt x="362585" y="179070"/>
                  </a:lnTo>
                  <a:lnTo>
                    <a:pt x="359028" y="181610"/>
                  </a:lnTo>
                  <a:lnTo>
                    <a:pt x="372744" y="181610"/>
                  </a:lnTo>
                  <a:lnTo>
                    <a:pt x="375030" y="176530"/>
                  </a:lnTo>
                  <a:lnTo>
                    <a:pt x="380111" y="165100"/>
                  </a:lnTo>
                  <a:lnTo>
                    <a:pt x="406051" y="165100"/>
                  </a:lnTo>
                  <a:lnTo>
                    <a:pt x="406939" y="163830"/>
                  </a:lnTo>
                  <a:lnTo>
                    <a:pt x="409586" y="156210"/>
                  </a:lnTo>
                  <a:lnTo>
                    <a:pt x="400050" y="156210"/>
                  </a:lnTo>
                  <a:lnTo>
                    <a:pt x="398907" y="154939"/>
                  </a:lnTo>
                  <a:lnTo>
                    <a:pt x="396621" y="154939"/>
                  </a:lnTo>
                  <a:lnTo>
                    <a:pt x="395224" y="152400"/>
                  </a:lnTo>
                  <a:lnTo>
                    <a:pt x="393826" y="151130"/>
                  </a:lnTo>
                  <a:lnTo>
                    <a:pt x="390651" y="146050"/>
                  </a:lnTo>
                  <a:lnTo>
                    <a:pt x="378603" y="124460"/>
                  </a:lnTo>
                  <a:close/>
                </a:path>
                <a:path w="471170" h="340360">
                  <a:moveTo>
                    <a:pt x="406051" y="165100"/>
                  </a:moveTo>
                  <a:lnTo>
                    <a:pt x="380111" y="165100"/>
                  </a:lnTo>
                  <a:lnTo>
                    <a:pt x="383159" y="170180"/>
                  </a:lnTo>
                  <a:lnTo>
                    <a:pt x="386334" y="172720"/>
                  </a:lnTo>
                  <a:lnTo>
                    <a:pt x="389382" y="173989"/>
                  </a:lnTo>
                  <a:lnTo>
                    <a:pt x="392557" y="175260"/>
                  </a:lnTo>
                  <a:lnTo>
                    <a:pt x="395732" y="175260"/>
                  </a:lnTo>
                  <a:lnTo>
                    <a:pt x="398907" y="172720"/>
                  </a:lnTo>
                  <a:lnTo>
                    <a:pt x="403387" y="168910"/>
                  </a:lnTo>
                  <a:lnTo>
                    <a:pt x="406051" y="165100"/>
                  </a:lnTo>
                  <a:close/>
                </a:path>
                <a:path w="471170" h="340360">
                  <a:moveTo>
                    <a:pt x="240029" y="105410"/>
                  </a:moveTo>
                  <a:lnTo>
                    <a:pt x="236982" y="106680"/>
                  </a:lnTo>
                  <a:lnTo>
                    <a:pt x="238125" y="114300"/>
                  </a:lnTo>
                  <a:lnTo>
                    <a:pt x="238353" y="118110"/>
                  </a:lnTo>
                  <a:lnTo>
                    <a:pt x="238455" y="124460"/>
                  </a:lnTo>
                  <a:lnTo>
                    <a:pt x="238251" y="129539"/>
                  </a:lnTo>
                  <a:lnTo>
                    <a:pt x="237236" y="135889"/>
                  </a:lnTo>
                  <a:lnTo>
                    <a:pt x="235458" y="140970"/>
                  </a:lnTo>
                  <a:lnTo>
                    <a:pt x="233679" y="147320"/>
                  </a:lnTo>
                  <a:lnTo>
                    <a:pt x="231393" y="151130"/>
                  </a:lnTo>
                  <a:lnTo>
                    <a:pt x="228600" y="154939"/>
                  </a:lnTo>
                  <a:lnTo>
                    <a:pt x="230377" y="158750"/>
                  </a:lnTo>
                  <a:lnTo>
                    <a:pt x="244475" y="149860"/>
                  </a:lnTo>
                  <a:lnTo>
                    <a:pt x="265593" y="149860"/>
                  </a:lnTo>
                  <a:lnTo>
                    <a:pt x="260476" y="140970"/>
                  </a:lnTo>
                  <a:lnTo>
                    <a:pt x="272048" y="134620"/>
                  </a:lnTo>
                  <a:lnTo>
                    <a:pt x="256666" y="134620"/>
                  </a:lnTo>
                  <a:lnTo>
                    <a:pt x="240029" y="105410"/>
                  </a:lnTo>
                  <a:close/>
                </a:path>
                <a:path w="471170" h="340360">
                  <a:moveTo>
                    <a:pt x="408177" y="140970"/>
                  </a:moveTo>
                  <a:lnTo>
                    <a:pt x="406526" y="147320"/>
                  </a:lnTo>
                  <a:lnTo>
                    <a:pt x="405257" y="151130"/>
                  </a:lnTo>
                  <a:lnTo>
                    <a:pt x="404367" y="152400"/>
                  </a:lnTo>
                  <a:lnTo>
                    <a:pt x="403860" y="153670"/>
                  </a:lnTo>
                  <a:lnTo>
                    <a:pt x="403098" y="154939"/>
                  </a:lnTo>
                  <a:lnTo>
                    <a:pt x="402082" y="154939"/>
                  </a:lnTo>
                  <a:lnTo>
                    <a:pt x="401065" y="156210"/>
                  </a:lnTo>
                  <a:lnTo>
                    <a:pt x="409586" y="156210"/>
                  </a:lnTo>
                  <a:lnTo>
                    <a:pt x="411352" y="147320"/>
                  </a:lnTo>
                  <a:lnTo>
                    <a:pt x="408177" y="140970"/>
                  </a:lnTo>
                  <a:close/>
                </a:path>
                <a:path w="471170" h="340360">
                  <a:moveTo>
                    <a:pt x="391581" y="24130"/>
                  </a:moveTo>
                  <a:lnTo>
                    <a:pt x="365251" y="24130"/>
                  </a:lnTo>
                  <a:lnTo>
                    <a:pt x="366775" y="25400"/>
                  </a:lnTo>
                  <a:lnTo>
                    <a:pt x="368300" y="25400"/>
                  </a:lnTo>
                  <a:lnTo>
                    <a:pt x="369824" y="26670"/>
                  </a:lnTo>
                  <a:lnTo>
                    <a:pt x="373379" y="30480"/>
                  </a:lnTo>
                  <a:lnTo>
                    <a:pt x="377189" y="36830"/>
                  </a:lnTo>
                  <a:lnTo>
                    <a:pt x="382777" y="46989"/>
                  </a:lnTo>
                  <a:lnTo>
                    <a:pt x="428752" y="127000"/>
                  </a:lnTo>
                  <a:lnTo>
                    <a:pt x="431927" y="133350"/>
                  </a:lnTo>
                  <a:lnTo>
                    <a:pt x="433578" y="137160"/>
                  </a:lnTo>
                  <a:lnTo>
                    <a:pt x="433832" y="139700"/>
                  </a:lnTo>
                  <a:lnTo>
                    <a:pt x="434213" y="140970"/>
                  </a:lnTo>
                  <a:lnTo>
                    <a:pt x="433832" y="143510"/>
                  </a:lnTo>
                  <a:lnTo>
                    <a:pt x="432815" y="144780"/>
                  </a:lnTo>
                  <a:lnTo>
                    <a:pt x="431799" y="147320"/>
                  </a:lnTo>
                  <a:lnTo>
                    <a:pt x="429260" y="148589"/>
                  </a:lnTo>
                  <a:lnTo>
                    <a:pt x="425195" y="151130"/>
                  </a:lnTo>
                  <a:lnTo>
                    <a:pt x="427101" y="154939"/>
                  </a:lnTo>
                  <a:lnTo>
                    <a:pt x="468483" y="130810"/>
                  </a:lnTo>
                  <a:lnTo>
                    <a:pt x="456311" y="130810"/>
                  </a:lnTo>
                  <a:lnTo>
                    <a:pt x="454279" y="129539"/>
                  </a:lnTo>
                  <a:lnTo>
                    <a:pt x="452373" y="128270"/>
                  </a:lnTo>
                  <a:lnTo>
                    <a:pt x="450595" y="127000"/>
                  </a:lnTo>
                  <a:lnTo>
                    <a:pt x="448056" y="123189"/>
                  </a:lnTo>
                  <a:lnTo>
                    <a:pt x="391581" y="24130"/>
                  </a:lnTo>
                  <a:close/>
                </a:path>
                <a:path w="471170" h="340360">
                  <a:moveTo>
                    <a:pt x="348361" y="86360"/>
                  </a:moveTo>
                  <a:lnTo>
                    <a:pt x="336803" y="86360"/>
                  </a:lnTo>
                  <a:lnTo>
                    <a:pt x="329564" y="88900"/>
                  </a:lnTo>
                  <a:lnTo>
                    <a:pt x="321690" y="93980"/>
                  </a:lnTo>
                  <a:lnTo>
                    <a:pt x="314664" y="97789"/>
                  </a:lnTo>
                  <a:lnTo>
                    <a:pt x="309006" y="102870"/>
                  </a:lnTo>
                  <a:lnTo>
                    <a:pt x="304706" y="107950"/>
                  </a:lnTo>
                  <a:lnTo>
                    <a:pt x="301751" y="114300"/>
                  </a:lnTo>
                  <a:lnTo>
                    <a:pt x="298703" y="121920"/>
                  </a:lnTo>
                  <a:lnTo>
                    <a:pt x="298830" y="129539"/>
                  </a:lnTo>
                  <a:lnTo>
                    <a:pt x="301878" y="134620"/>
                  </a:lnTo>
                  <a:lnTo>
                    <a:pt x="303529" y="137160"/>
                  </a:lnTo>
                  <a:lnTo>
                    <a:pt x="305688" y="139700"/>
                  </a:lnTo>
                  <a:lnTo>
                    <a:pt x="308101" y="139700"/>
                  </a:lnTo>
                  <a:lnTo>
                    <a:pt x="310641" y="140970"/>
                  </a:lnTo>
                  <a:lnTo>
                    <a:pt x="313054" y="140970"/>
                  </a:lnTo>
                  <a:lnTo>
                    <a:pt x="317880" y="137160"/>
                  </a:lnTo>
                  <a:lnTo>
                    <a:pt x="319404" y="135889"/>
                  </a:lnTo>
                  <a:lnTo>
                    <a:pt x="320675" y="130810"/>
                  </a:lnTo>
                  <a:lnTo>
                    <a:pt x="320039" y="128270"/>
                  </a:lnTo>
                  <a:lnTo>
                    <a:pt x="318388" y="125730"/>
                  </a:lnTo>
                  <a:lnTo>
                    <a:pt x="314960" y="119380"/>
                  </a:lnTo>
                  <a:lnTo>
                    <a:pt x="313309" y="116839"/>
                  </a:lnTo>
                  <a:lnTo>
                    <a:pt x="313182" y="114300"/>
                  </a:lnTo>
                  <a:lnTo>
                    <a:pt x="315467" y="106680"/>
                  </a:lnTo>
                  <a:lnTo>
                    <a:pt x="318135" y="104139"/>
                  </a:lnTo>
                  <a:lnTo>
                    <a:pt x="322199" y="101600"/>
                  </a:lnTo>
                  <a:lnTo>
                    <a:pt x="327533" y="97789"/>
                  </a:lnTo>
                  <a:lnTo>
                    <a:pt x="362965" y="97789"/>
                  </a:lnTo>
                  <a:lnTo>
                    <a:pt x="359917" y="92710"/>
                  </a:lnTo>
                  <a:lnTo>
                    <a:pt x="357124" y="91439"/>
                  </a:lnTo>
                  <a:lnTo>
                    <a:pt x="352933" y="87630"/>
                  </a:lnTo>
                  <a:lnTo>
                    <a:pt x="348361" y="86360"/>
                  </a:lnTo>
                  <a:close/>
                </a:path>
                <a:path w="471170" h="340360">
                  <a:moveTo>
                    <a:pt x="277367" y="121920"/>
                  </a:moveTo>
                  <a:lnTo>
                    <a:pt x="256666" y="134620"/>
                  </a:lnTo>
                  <a:lnTo>
                    <a:pt x="272048" y="134620"/>
                  </a:lnTo>
                  <a:lnTo>
                    <a:pt x="281304" y="129539"/>
                  </a:lnTo>
                  <a:lnTo>
                    <a:pt x="277367" y="121920"/>
                  </a:lnTo>
                  <a:close/>
                </a:path>
                <a:path w="471170" h="340360">
                  <a:moveTo>
                    <a:pt x="468757" y="127000"/>
                  </a:moveTo>
                  <a:lnTo>
                    <a:pt x="464058" y="129539"/>
                  </a:lnTo>
                  <a:lnTo>
                    <a:pt x="460756" y="130810"/>
                  </a:lnTo>
                  <a:lnTo>
                    <a:pt x="468483" y="130810"/>
                  </a:lnTo>
                  <a:lnTo>
                    <a:pt x="470662" y="129539"/>
                  </a:lnTo>
                  <a:lnTo>
                    <a:pt x="468757" y="127000"/>
                  </a:lnTo>
                  <a:close/>
                </a:path>
                <a:path w="471170" h="340360">
                  <a:moveTo>
                    <a:pt x="377825" y="0"/>
                  </a:moveTo>
                  <a:lnTo>
                    <a:pt x="373379" y="2539"/>
                  </a:lnTo>
                  <a:lnTo>
                    <a:pt x="353187" y="27939"/>
                  </a:lnTo>
                  <a:lnTo>
                    <a:pt x="356742" y="31750"/>
                  </a:lnTo>
                  <a:lnTo>
                    <a:pt x="358648" y="27939"/>
                  </a:lnTo>
                  <a:lnTo>
                    <a:pt x="360552" y="26670"/>
                  </a:lnTo>
                  <a:lnTo>
                    <a:pt x="362203" y="25400"/>
                  </a:lnTo>
                  <a:lnTo>
                    <a:pt x="363727" y="25400"/>
                  </a:lnTo>
                  <a:lnTo>
                    <a:pt x="365251" y="24130"/>
                  </a:lnTo>
                  <a:lnTo>
                    <a:pt x="391581" y="24130"/>
                  </a:lnTo>
                  <a:lnTo>
                    <a:pt x="37782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25576" y="4266057"/>
            <a:ext cx="8053070" cy="2052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322070">
              <a:lnSpc>
                <a:spcPct val="100000"/>
              </a:lnSpc>
              <a:spcBef>
                <a:spcPts val="95"/>
              </a:spcBef>
              <a:buSzPct val="94736"/>
              <a:buFont typeface="Times New Roman"/>
              <a:buChar char="•"/>
              <a:tabLst>
                <a:tab pos="97790" algn="l"/>
              </a:tabLst>
            </a:pP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All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instances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of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the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entity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type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Employee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don’t</a:t>
            </a:r>
            <a:r>
              <a:rPr sz="1900" b="1" spc="3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participate</a:t>
            </a:r>
            <a:r>
              <a:rPr sz="1900" b="1" spc="2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in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the </a:t>
            </a:r>
            <a:r>
              <a:rPr sz="1900" b="1" spc="-459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relationship,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Head-of.</a:t>
            </a:r>
            <a:endParaRPr sz="1900">
              <a:latin typeface="Times New Roman"/>
              <a:cs typeface="Times New Roman"/>
            </a:endParaRPr>
          </a:p>
          <a:p>
            <a:pPr marL="12700" marR="177800">
              <a:lnSpc>
                <a:spcPct val="100000"/>
              </a:lnSpc>
              <a:buSzPct val="94736"/>
              <a:buFont typeface="Times New Roman"/>
              <a:buChar char="•"/>
              <a:tabLst>
                <a:tab pos="97790" algn="l"/>
              </a:tabLst>
            </a:pP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Every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employee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doesn’t</a:t>
            </a:r>
            <a:r>
              <a:rPr sz="1900" b="1" spc="2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10" dirty="0">
                <a:solidFill>
                  <a:srgbClr val="5F497A"/>
                </a:solidFill>
                <a:latin typeface="Times New Roman"/>
                <a:cs typeface="Times New Roman"/>
              </a:rPr>
              <a:t>head</a:t>
            </a:r>
            <a:r>
              <a:rPr sz="1900" b="1" spc="3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a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department.</a:t>
            </a:r>
            <a:r>
              <a:rPr sz="1900" b="1" spc="2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So,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employee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entity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type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is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10" dirty="0">
                <a:solidFill>
                  <a:srgbClr val="5F497A"/>
                </a:solidFill>
                <a:latin typeface="Times New Roman"/>
                <a:cs typeface="Times New Roman"/>
              </a:rPr>
              <a:t>said </a:t>
            </a:r>
            <a:r>
              <a:rPr sz="1900" b="1" spc="-459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to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partially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participate in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the relationship.</a:t>
            </a:r>
            <a:endParaRPr sz="1900">
              <a:latin typeface="Times New Roman"/>
              <a:cs typeface="Times New Roman"/>
            </a:endParaRPr>
          </a:p>
          <a:p>
            <a:pPr marL="97155" indent="-85090">
              <a:lnSpc>
                <a:spcPct val="100000"/>
              </a:lnSpc>
              <a:buSzPct val="94736"/>
              <a:buFont typeface="Times New Roman"/>
              <a:buChar char="•"/>
              <a:tabLst>
                <a:tab pos="97790" algn="l"/>
              </a:tabLst>
            </a:pP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But,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every</a:t>
            </a:r>
            <a:r>
              <a:rPr sz="1900" b="1" spc="-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department</a:t>
            </a:r>
            <a:r>
              <a:rPr sz="1900" b="1" spc="3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would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be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headed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by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some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employee.</a:t>
            </a:r>
            <a:endParaRPr sz="19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buSzPct val="94736"/>
              <a:buFont typeface="Times New Roman"/>
              <a:buChar char="•"/>
              <a:tabLst>
                <a:tab pos="97790" algn="l"/>
                <a:tab pos="605155" algn="l"/>
                <a:tab pos="1052195" algn="l"/>
                <a:tab pos="2183130" algn="l"/>
                <a:tab pos="2578100" algn="l"/>
                <a:tab pos="3091180" algn="l"/>
                <a:tab pos="3875404" algn="l"/>
                <a:tab pos="4510405" algn="l"/>
                <a:tab pos="5951220" algn="l"/>
                <a:tab pos="7269480" algn="l"/>
                <a:tab pos="7664450" algn="l"/>
              </a:tabLst>
            </a:pP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So,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all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inst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a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nces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of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the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en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t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ity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y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pe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Depart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me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nt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partici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p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a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t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e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in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	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h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is  relationship.</a:t>
            </a:r>
            <a:r>
              <a:rPr sz="1900" b="1" spc="2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So,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we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 say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that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it</a:t>
            </a:r>
            <a:r>
              <a:rPr sz="1900" b="1" spc="1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is</a:t>
            </a:r>
            <a:r>
              <a:rPr sz="1900" b="1" dirty="0">
                <a:solidFill>
                  <a:srgbClr val="5F497A"/>
                </a:solidFill>
                <a:latin typeface="Times New Roman"/>
                <a:cs typeface="Times New Roman"/>
              </a:rPr>
              <a:t> total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participation</a:t>
            </a:r>
            <a:r>
              <a:rPr sz="1900" b="1" spc="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15" dirty="0">
                <a:solidFill>
                  <a:srgbClr val="5F497A"/>
                </a:solidFill>
                <a:latin typeface="Times New Roman"/>
                <a:cs typeface="Times New Roman"/>
              </a:rPr>
              <a:t>from</a:t>
            </a:r>
            <a:r>
              <a:rPr sz="1900" b="1" spc="1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the</a:t>
            </a:r>
            <a:r>
              <a:rPr sz="1900" b="1" spc="20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department</a:t>
            </a:r>
            <a:r>
              <a:rPr sz="1900" b="1" spc="25" dirty="0">
                <a:solidFill>
                  <a:srgbClr val="5F497A"/>
                </a:solidFill>
                <a:latin typeface="Times New Roman"/>
                <a:cs typeface="Times New Roman"/>
              </a:rPr>
              <a:t> </a:t>
            </a:r>
            <a:r>
              <a:rPr sz="1900" b="1" spc="-5" dirty="0">
                <a:solidFill>
                  <a:srgbClr val="5F497A"/>
                </a:solidFill>
                <a:latin typeface="Times New Roman"/>
                <a:cs typeface="Times New Roman"/>
              </a:rPr>
              <a:t>side.</a:t>
            </a:r>
            <a:endParaRPr sz="1900">
              <a:latin typeface="Times New Roman"/>
              <a:cs typeface="Times New Roman"/>
            </a:endParaRPr>
          </a:p>
        </p:txBody>
      </p:sp>
      <p:pic>
        <p:nvPicPr>
          <p:cNvPr id="15" name="Picture 14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EC51B322-DD93-62C2-2CF1-11549E5B6A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275326" y="2363470"/>
            <a:ext cx="1056005" cy="370205"/>
          </a:xfrm>
          <a:custGeom>
            <a:avLst/>
            <a:gdLst/>
            <a:ahLst/>
            <a:cxnLst/>
            <a:rect l="l" t="t" r="r" b="b"/>
            <a:pathLst>
              <a:path w="1056004" h="370205">
                <a:moveTo>
                  <a:pt x="1055624" y="185674"/>
                </a:moveTo>
                <a:lnTo>
                  <a:pt x="1035050" y="136525"/>
                </a:lnTo>
                <a:lnTo>
                  <a:pt x="1004824" y="107950"/>
                </a:lnTo>
                <a:lnTo>
                  <a:pt x="958850" y="79375"/>
                </a:lnTo>
                <a:lnTo>
                  <a:pt x="898525" y="53975"/>
                </a:lnTo>
                <a:lnTo>
                  <a:pt x="828675" y="33274"/>
                </a:lnTo>
                <a:lnTo>
                  <a:pt x="788924" y="25400"/>
                </a:lnTo>
                <a:lnTo>
                  <a:pt x="749300" y="17399"/>
                </a:lnTo>
                <a:lnTo>
                  <a:pt x="706374" y="11049"/>
                </a:lnTo>
                <a:lnTo>
                  <a:pt x="665099" y="6350"/>
                </a:lnTo>
                <a:lnTo>
                  <a:pt x="619125" y="3175"/>
                </a:lnTo>
                <a:lnTo>
                  <a:pt x="571500" y="1524"/>
                </a:lnTo>
                <a:lnTo>
                  <a:pt x="525399" y="0"/>
                </a:lnTo>
                <a:lnTo>
                  <a:pt x="482600" y="1524"/>
                </a:lnTo>
                <a:lnTo>
                  <a:pt x="434975" y="3175"/>
                </a:lnTo>
                <a:lnTo>
                  <a:pt x="392049" y="6350"/>
                </a:lnTo>
                <a:lnTo>
                  <a:pt x="346075" y="11049"/>
                </a:lnTo>
                <a:lnTo>
                  <a:pt x="303149" y="17399"/>
                </a:lnTo>
                <a:lnTo>
                  <a:pt x="261874" y="25400"/>
                </a:lnTo>
                <a:lnTo>
                  <a:pt x="223774" y="33274"/>
                </a:lnTo>
                <a:lnTo>
                  <a:pt x="155575" y="53975"/>
                </a:lnTo>
                <a:lnTo>
                  <a:pt x="95250" y="79375"/>
                </a:lnTo>
                <a:lnTo>
                  <a:pt x="49149" y="107950"/>
                </a:lnTo>
                <a:lnTo>
                  <a:pt x="15875" y="136525"/>
                </a:lnTo>
                <a:lnTo>
                  <a:pt x="9525" y="152400"/>
                </a:lnTo>
                <a:lnTo>
                  <a:pt x="1524" y="168275"/>
                </a:lnTo>
                <a:lnTo>
                  <a:pt x="0" y="185674"/>
                </a:lnTo>
                <a:lnTo>
                  <a:pt x="1524" y="201549"/>
                </a:lnTo>
                <a:lnTo>
                  <a:pt x="9525" y="217424"/>
                </a:lnTo>
                <a:lnTo>
                  <a:pt x="15875" y="233299"/>
                </a:lnTo>
                <a:lnTo>
                  <a:pt x="31750" y="247650"/>
                </a:lnTo>
                <a:lnTo>
                  <a:pt x="49149" y="263525"/>
                </a:lnTo>
                <a:lnTo>
                  <a:pt x="69850" y="277749"/>
                </a:lnTo>
                <a:lnTo>
                  <a:pt x="95250" y="290449"/>
                </a:lnTo>
                <a:lnTo>
                  <a:pt x="122174" y="303149"/>
                </a:lnTo>
                <a:lnTo>
                  <a:pt x="155575" y="315849"/>
                </a:lnTo>
                <a:lnTo>
                  <a:pt x="187325" y="325374"/>
                </a:lnTo>
                <a:lnTo>
                  <a:pt x="223774" y="336550"/>
                </a:lnTo>
                <a:lnTo>
                  <a:pt x="261874" y="344424"/>
                </a:lnTo>
                <a:lnTo>
                  <a:pt x="303149" y="352425"/>
                </a:lnTo>
                <a:lnTo>
                  <a:pt x="346075" y="358775"/>
                </a:lnTo>
                <a:lnTo>
                  <a:pt x="392049" y="363474"/>
                </a:lnTo>
                <a:lnTo>
                  <a:pt x="434975" y="366649"/>
                </a:lnTo>
                <a:lnTo>
                  <a:pt x="482600" y="368300"/>
                </a:lnTo>
                <a:lnTo>
                  <a:pt x="525399" y="369824"/>
                </a:lnTo>
                <a:lnTo>
                  <a:pt x="571500" y="368300"/>
                </a:lnTo>
                <a:lnTo>
                  <a:pt x="619125" y="366649"/>
                </a:lnTo>
                <a:lnTo>
                  <a:pt x="665099" y="363474"/>
                </a:lnTo>
                <a:lnTo>
                  <a:pt x="706374" y="358775"/>
                </a:lnTo>
                <a:lnTo>
                  <a:pt x="749300" y="352425"/>
                </a:lnTo>
                <a:lnTo>
                  <a:pt x="788924" y="344424"/>
                </a:lnTo>
                <a:lnTo>
                  <a:pt x="828675" y="336550"/>
                </a:lnTo>
                <a:lnTo>
                  <a:pt x="866775" y="325374"/>
                </a:lnTo>
                <a:lnTo>
                  <a:pt x="930275" y="303149"/>
                </a:lnTo>
                <a:lnTo>
                  <a:pt x="984250" y="277749"/>
                </a:lnTo>
                <a:lnTo>
                  <a:pt x="1022350" y="247650"/>
                </a:lnTo>
                <a:lnTo>
                  <a:pt x="1050925" y="201549"/>
                </a:lnTo>
                <a:lnTo>
                  <a:pt x="1055624" y="185674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215251" y="2363470"/>
            <a:ext cx="1184275" cy="370205"/>
          </a:xfrm>
          <a:custGeom>
            <a:avLst/>
            <a:gdLst/>
            <a:ahLst/>
            <a:cxnLst/>
            <a:rect l="l" t="t" r="r" b="b"/>
            <a:pathLst>
              <a:path w="1184275" h="370205">
                <a:moveTo>
                  <a:pt x="0" y="185674"/>
                </a:moveTo>
                <a:lnTo>
                  <a:pt x="19050" y="233299"/>
                </a:lnTo>
                <a:lnTo>
                  <a:pt x="55499" y="263525"/>
                </a:lnTo>
                <a:lnTo>
                  <a:pt x="104775" y="290449"/>
                </a:lnTo>
                <a:lnTo>
                  <a:pt x="171450" y="315849"/>
                </a:lnTo>
                <a:lnTo>
                  <a:pt x="211074" y="325374"/>
                </a:lnTo>
                <a:lnTo>
                  <a:pt x="252349" y="336550"/>
                </a:lnTo>
                <a:lnTo>
                  <a:pt x="295275" y="344424"/>
                </a:lnTo>
                <a:lnTo>
                  <a:pt x="341249" y="352425"/>
                </a:lnTo>
                <a:lnTo>
                  <a:pt x="388874" y="358775"/>
                </a:lnTo>
                <a:lnTo>
                  <a:pt x="438150" y="363474"/>
                </a:lnTo>
                <a:lnTo>
                  <a:pt x="487299" y="366649"/>
                </a:lnTo>
                <a:lnTo>
                  <a:pt x="539750" y="368300"/>
                </a:lnTo>
                <a:lnTo>
                  <a:pt x="592074" y="369824"/>
                </a:lnTo>
                <a:lnTo>
                  <a:pt x="642874" y="368300"/>
                </a:lnTo>
                <a:lnTo>
                  <a:pt x="692150" y="366649"/>
                </a:lnTo>
                <a:lnTo>
                  <a:pt x="744474" y="363474"/>
                </a:lnTo>
                <a:lnTo>
                  <a:pt x="793750" y="358775"/>
                </a:lnTo>
                <a:lnTo>
                  <a:pt x="841375" y="352425"/>
                </a:lnTo>
                <a:lnTo>
                  <a:pt x="887349" y="344424"/>
                </a:lnTo>
                <a:lnTo>
                  <a:pt x="930148" y="336550"/>
                </a:lnTo>
                <a:lnTo>
                  <a:pt x="971423" y="325374"/>
                </a:lnTo>
                <a:lnTo>
                  <a:pt x="1011174" y="314325"/>
                </a:lnTo>
                <a:lnTo>
                  <a:pt x="1074674" y="290449"/>
                </a:lnTo>
                <a:lnTo>
                  <a:pt x="1126998" y="263525"/>
                </a:lnTo>
                <a:lnTo>
                  <a:pt x="1163574" y="231775"/>
                </a:lnTo>
                <a:lnTo>
                  <a:pt x="1184148" y="185674"/>
                </a:lnTo>
                <a:lnTo>
                  <a:pt x="1180973" y="168275"/>
                </a:lnTo>
                <a:lnTo>
                  <a:pt x="1174623" y="152400"/>
                </a:lnTo>
                <a:lnTo>
                  <a:pt x="1163574" y="136525"/>
                </a:lnTo>
                <a:lnTo>
                  <a:pt x="1146048" y="122174"/>
                </a:lnTo>
                <a:lnTo>
                  <a:pt x="1126998" y="106299"/>
                </a:lnTo>
                <a:lnTo>
                  <a:pt x="1074674" y="79375"/>
                </a:lnTo>
                <a:lnTo>
                  <a:pt x="1011174" y="53975"/>
                </a:lnTo>
                <a:lnTo>
                  <a:pt x="971423" y="42799"/>
                </a:lnTo>
                <a:lnTo>
                  <a:pt x="930148" y="33274"/>
                </a:lnTo>
                <a:lnTo>
                  <a:pt x="887349" y="25400"/>
                </a:lnTo>
                <a:lnTo>
                  <a:pt x="841375" y="17399"/>
                </a:lnTo>
                <a:lnTo>
                  <a:pt x="793750" y="11049"/>
                </a:lnTo>
                <a:lnTo>
                  <a:pt x="744474" y="6350"/>
                </a:lnTo>
                <a:lnTo>
                  <a:pt x="692150" y="3175"/>
                </a:lnTo>
                <a:lnTo>
                  <a:pt x="642874" y="1524"/>
                </a:lnTo>
                <a:lnTo>
                  <a:pt x="592074" y="0"/>
                </a:lnTo>
                <a:lnTo>
                  <a:pt x="539750" y="1524"/>
                </a:lnTo>
                <a:lnTo>
                  <a:pt x="487299" y="3175"/>
                </a:lnTo>
                <a:lnTo>
                  <a:pt x="438150" y="6350"/>
                </a:lnTo>
                <a:lnTo>
                  <a:pt x="388874" y="11049"/>
                </a:lnTo>
                <a:lnTo>
                  <a:pt x="341249" y="17399"/>
                </a:lnTo>
                <a:lnTo>
                  <a:pt x="295275" y="25400"/>
                </a:lnTo>
                <a:lnTo>
                  <a:pt x="252349" y="33274"/>
                </a:lnTo>
                <a:lnTo>
                  <a:pt x="209550" y="44450"/>
                </a:lnTo>
                <a:lnTo>
                  <a:pt x="171450" y="53975"/>
                </a:lnTo>
                <a:lnTo>
                  <a:pt x="138049" y="66675"/>
                </a:lnTo>
                <a:lnTo>
                  <a:pt x="104775" y="79375"/>
                </a:lnTo>
                <a:lnTo>
                  <a:pt x="77724" y="92075"/>
                </a:lnTo>
                <a:lnTo>
                  <a:pt x="55499" y="107950"/>
                </a:lnTo>
                <a:lnTo>
                  <a:pt x="33274" y="122174"/>
                </a:lnTo>
                <a:lnTo>
                  <a:pt x="19050" y="136525"/>
                </a:lnTo>
                <a:lnTo>
                  <a:pt x="7874" y="153924"/>
                </a:lnTo>
                <a:lnTo>
                  <a:pt x="1524" y="168275"/>
                </a:lnTo>
                <a:lnTo>
                  <a:pt x="0" y="185674"/>
                </a:lnTo>
              </a:path>
            </a:pathLst>
          </a:custGeom>
          <a:ln w="126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55687" y="2082545"/>
            <a:ext cx="2005330" cy="640080"/>
          </a:xfrm>
          <a:custGeom>
            <a:avLst/>
            <a:gdLst/>
            <a:ahLst/>
            <a:cxnLst/>
            <a:rect l="l" t="t" r="r" b="b"/>
            <a:pathLst>
              <a:path w="2005330" h="640080">
                <a:moveTo>
                  <a:pt x="1054036" y="455549"/>
                </a:moveTo>
                <a:lnTo>
                  <a:pt x="1036637" y="406400"/>
                </a:lnTo>
                <a:lnTo>
                  <a:pt x="1004887" y="377825"/>
                </a:lnTo>
                <a:lnTo>
                  <a:pt x="958913" y="349250"/>
                </a:lnTo>
                <a:lnTo>
                  <a:pt x="900112" y="323850"/>
                </a:lnTo>
                <a:lnTo>
                  <a:pt x="866838" y="314325"/>
                </a:lnTo>
                <a:lnTo>
                  <a:pt x="828738" y="303149"/>
                </a:lnTo>
                <a:lnTo>
                  <a:pt x="790638" y="295275"/>
                </a:lnTo>
                <a:lnTo>
                  <a:pt x="749363" y="287274"/>
                </a:lnTo>
                <a:lnTo>
                  <a:pt x="706437" y="280924"/>
                </a:lnTo>
                <a:lnTo>
                  <a:pt x="663638" y="277749"/>
                </a:lnTo>
                <a:lnTo>
                  <a:pt x="619188" y="273050"/>
                </a:lnTo>
                <a:lnTo>
                  <a:pt x="573087" y="271399"/>
                </a:lnTo>
                <a:lnTo>
                  <a:pt x="527113" y="269875"/>
                </a:lnTo>
                <a:lnTo>
                  <a:pt x="479488" y="271399"/>
                </a:lnTo>
                <a:lnTo>
                  <a:pt x="436562" y="273050"/>
                </a:lnTo>
                <a:lnTo>
                  <a:pt x="392112" y="277749"/>
                </a:lnTo>
                <a:lnTo>
                  <a:pt x="346138" y="280924"/>
                </a:lnTo>
                <a:lnTo>
                  <a:pt x="303212" y="287274"/>
                </a:lnTo>
                <a:lnTo>
                  <a:pt x="263588" y="295275"/>
                </a:lnTo>
                <a:lnTo>
                  <a:pt x="223837" y="303149"/>
                </a:lnTo>
                <a:lnTo>
                  <a:pt x="187325" y="314325"/>
                </a:lnTo>
                <a:lnTo>
                  <a:pt x="152400" y="323850"/>
                </a:lnTo>
                <a:lnTo>
                  <a:pt x="122237" y="336550"/>
                </a:lnTo>
                <a:lnTo>
                  <a:pt x="69850" y="361950"/>
                </a:lnTo>
                <a:lnTo>
                  <a:pt x="31750" y="392049"/>
                </a:lnTo>
                <a:lnTo>
                  <a:pt x="6350" y="423799"/>
                </a:lnTo>
                <a:lnTo>
                  <a:pt x="0" y="455549"/>
                </a:lnTo>
                <a:lnTo>
                  <a:pt x="1587" y="471424"/>
                </a:lnTo>
                <a:lnTo>
                  <a:pt x="6350" y="487299"/>
                </a:lnTo>
                <a:lnTo>
                  <a:pt x="15875" y="503174"/>
                </a:lnTo>
                <a:lnTo>
                  <a:pt x="31750" y="517525"/>
                </a:lnTo>
                <a:lnTo>
                  <a:pt x="49212" y="533400"/>
                </a:lnTo>
                <a:lnTo>
                  <a:pt x="95250" y="560324"/>
                </a:lnTo>
                <a:lnTo>
                  <a:pt x="152400" y="585724"/>
                </a:lnTo>
                <a:lnTo>
                  <a:pt x="223837" y="606425"/>
                </a:lnTo>
                <a:lnTo>
                  <a:pt x="263588" y="614299"/>
                </a:lnTo>
                <a:lnTo>
                  <a:pt x="303212" y="622300"/>
                </a:lnTo>
                <a:lnTo>
                  <a:pt x="346138" y="628650"/>
                </a:lnTo>
                <a:lnTo>
                  <a:pt x="392112" y="633349"/>
                </a:lnTo>
                <a:lnTo>
                  <a:pt x="436562" y="636524"/>
                </a:lnTo>
                <a:lnTo>
                  <a:pt x="479488" y="638175"/>
                </a:lnTo>
                <a:lnTo>
                  <a:pt x="527113" y="639699"/>
                </a:lnTo>
                <a:lnTo>
                  <a:pt x="573087" y="638175"/>
                </a:lnTo>
                <a:lnTo>
                  <a:pt x="619188" y="636524"/>
                </a:lnTo>
                <a:lnTo>
                  <a:pt x="663638" y="633349"/>
                </a:lnTo>
                <a:lnTo>
                  <a:pt x="706437" y="628650"/>
                </a:lnTo>
                <a:lnTo>
                  <a:pt x="749363" y="622300"/>
                </a:lnTo>
                <a:lnTo>
                  <a:pt x="790638" y="614299"/>
                </a:lnTo>
                <a:lnTo>
                  <a:pt x="828738" y="606425"/>
                </a:lnTo>
                <a:lnTo>
                  <a:pt x="866838" y="596900"/>
                </a:lnTo>
                <a:lnTo>
                  <a:pt x="930338" y="573024"/>
                </a:lnTo>
                <a:lnTo>
                  <a:pt x="984313" y="547624"/>
                </a:lnTo>
                <a:lnTo>
                  <a:pt x="1022413" y="517525"/>
                </a:lnTo>
                <a:lnTo>
                  <a:pt x="1046162" y="487299"/>
                </a:lnTo>
                <a:lnTo>
                  <a:pt x="1050861" y="471424"/>
                </a:lnTo>
                <a:lnTo>
                  <a:pt x="1054036" y="455549"/>
                </a:lnTo>
              </a:path>
              <a:path w="2005330" h="640080">
                <a:moveTo>
                  <a:pt x="2005012" y="184150"/>
                </a:moveTo>
                <a:lnTo>
                  <a:pt x="2001837" y="168275"/>
                </a:lnTo>
                <a:lnTo>
                  <a:pt x="1997138" y="150749"/>
                </a:lnTo>
                <a:lnTo>
                  <a:pt x="1984438" y="136525"/>
                </a:lnTo>
                <a:lnTo>
                  <a:pt x="1971738" y="120650"/>
                </a:lnTo>
                <a:lnTo>
                  <a:pt x="1933638" y="92075"/>
                </a:lnTo>
                <a:lnTo>
                  <a:pt x="1881187" y="65024"/>
                </a:lnTo>
                <a:lnTo>
                  <a:pt x="1816163" y="42799"/>
                </a:lnTo>
                <a:lnTo>
                  <a:pt x="1741487" y="23749"/>
                </a:lnTo>
                <a:lnTo>
                  <a:pt x="1698688" y="15875"/>
                </a:lnTo>
                <a:lnTo>
                  <a:pt x="1655762" y="11049"/>
                </a:lnTo>
                <a:lnTo>
                  <a:pt x="1614487" y="4699"/>
                </a:lnTo>
                <a:lnTo>
                  <a:pt x="1570037" y="1524"/>
                </a:lnTo>
                <a:lnTo>
                  <a:pt x="1524063" y="0"/>
                </a:lnTo>
                <a:lnTo>
                  <a:pt x="1474787" y="0"/>
                </a:lnTo>
                <a:lnTo>
                  <a:pt x="1431988" y="0"/>
                </a:lnTo>
                <a:lnTo>
                  <a:pt x="1384363" y="1524"/>
                </a:lnTo>
                <a:lnTo>
                  <a:pt x="1341437" y="4699"/>
                </a:lnTo>
                <a:lnTo>
                  <a:pt x="1296987" y="11049"/>
                </a:lnTo>
                <a:lnTo>
                  <a:pt x="1254188" y="15875"/>
                </a:lnTo>
                <a:lnTo>
                  <a:pt x="1211262" y="23749"/>
                </a:lnTo>
                <a:lnTo>
                  <a:pt x="1173162" y="33274"/>
                </a:lnTo>
                <a:lnTo>
                  <a:pt x="1104963" y="53975"/>
                </a:lnTo>
                <a:lnTo>
                  <a:pt x="1044638" y="77724"/>
                </a:lnTo>
                <a:lnTo>
                  <a:pt x="1022413" y="92075"/>
                </a:lnTo>
                <a:lnTo>
                  <a:pt x="998537" y="104775"/>
                </a:lnTo>
                <a:lnTo>
                  <a:pt x="968438" y="136525"/>
                </a:lnTo>
                <a:lnTo>
                  <a:pt x="949388" y="184150"/>
                </a:lnTo>
                <a:lnTo>
                  <a:pt x="950912" y="199898"/>
                </a:lnTo>
                <a:lnTo>
                  <a:pt x="981138" y="245999"/>
                </a:lnTo>
                <a:lnTo>
                  <a:pt x="1022413" y="276098"/>
                </a:lnTo>
                <a:lnTo>
                  <a:pt x="1073213" y="301498"/>
                </a:lnTo>
                <a:lnTo>
                  <a:pt x="1138237" y="325374"/>
                </a:lnTo>
                <a:lnTo>
                  <a:pt x="1211262" y="344424"/>
                </a:lnTo>
                <a:lnTo>
                  <a:pt x="1254188" y="350774"/>
                </a:lnTo>
                <a:lnTo>
                  <a:pt x="1296987" y="357124"/>
                </a:lnTo>
                <a:lnTo>
                  <a:pt x="1341437" y="361823"/>
                </a:lnTo>
                <a:lnTo>
                  <a:pt x="1384363" y="364998"/>
                </a:lnTo>
                <a:lnTo>
                  <a:pt x="1431988" y="368173"/>
                </a:lnTo>
                <a:lnTo>
                  <a:pt x="1474787" y="368173"/>
                </a:lnTo>
                <a:lnTo>
                  <a:pt x="1524063" y="368173"/>
                </a:lnTo>
                <a:lnTo>
                  <a:pt x="1570037" y="364998"/>
                </a:lnTo>
                <a:lnTo>
                  <a:pt x="1614487" y="361823"/>
                </a:lnTo>
                <a:lnTo>
                  <a:pt x="1655762" y="357124"/>
                </a:lnTo>
                <a:lnTo>
                  <a:pt x="1698688" y="350774"/>
                </a:lnTo>
                <a:lnTo>
                  <a:pt x="1741487" y="344424"/>
                </a:lnTo>
                <a:lnTo>
                  <a:pt x="1779587" y="334899"/>
                </a:lnTo>
                <a:lnTo>
                  <a:pt x="1851088" y="314198"/>
                </a:lnTo>
                <a:lnTo>
                  <a:pt x="1909762" y="288798"/>
                </a:lnTo>
                <a:lnTo>
                  <a:pt x="1954212" y="261874"/>
                </a:lnTo>
                <a:lnTo>
                  <a:pt x="1984438" y="231648"/>
                </a:lnTo>
                <a:lnTo>
                  <a:pt x="2001837" y="199898"/>
                </a:lnTo>
                <a:lnTo>
                  <a:pt x="2005012" y="18415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114800" y="4589145"/>
            <a:ext cx="1054100" cy="368300"/>
          </a:xfrm>
          <a:custGeom>
            <a:avLst/>
            <a:gdLst/>
            <a:ahLst/>
            <a:cxnLst/>
            <a:rect l="l" t="t" r="r" b="b"/>
            <a:pathLst>
              <a:path w="1054100" h="368300">
                <a:moveTo>
                  <a:pt x="0" y="184149"/>
                </a:moveTo>
                <a:lnTo>
                  <a:pt x="1524" y="200024"/>
                </a:lnTo>
                <a:lnTo>
                  <a:pt x="6350" y="215899"/>
                </a:lnTo>
                <a:lnTo>
                  <a:pt x="19050" y="231774"/>
                </a:lnTo>
                <a:lnTo>
                  <a:pt x="31750" y="247649"/>
                </a:lnTo>
                <a:lnTo>
                  <a:pt x="69850" y="276224"/>
                </a:lnTo>
                <a:lnTo>
                  <a:pt x="122174" y="303275"/>
                </a:lnTo>
                <a:lnTo>
                  <a:pt x="187325" y="325500"/>
                </a:lnTo>
                <a:lnTo>
                  <a:pt x="265049" y="344550"/>
                </a:lnTo>
                <a:lnTo>
                  <a:pt x="304800" y="350900"/>
                </a:lnTo>
                <a:lnTo>
                  <a:pt x="347599" y="357250"/>
                </a:lnTo>
                <a:lnTo>
                  <a:pt x="388874" y="361949"/>
                </a:lnTo>
                <a:lnTo>
                  <a:pt x="436499" y="366775"/>
                </a:lnTo>
                <a:lnTo>
                  <a:pt x="479425" y="368299"/>
                </a:lnTo>
                <a:lnTo>
                  <a:pt x="528701" y="368299"/>
                </a:lnTo>
                <a:lnTo>
                  <a:pt x="573151" y="368299"/>
                </a:lnTo>
                <a:lnTo>
                  <a:pt x="619125" y="366775"/>
                </a:lnTo>
                <a:lnTo>
                  <a:pt x="663575" y="361949"/>
                </a:lnTo>
                <a:lnTo>
                  <a:pt x="706501" y="357250"/>
                </a:lnTo>
                <a:lnTo>
                  <a:pt x="749300" y="350900"/>
                </a:lnTo>
                <a:lnTo>
                  <a:pt x="792226" y="344550"/>
                </a:lnTo>
                <a:lnTo>
                  <a:pt x="830326" y="335025"/>
                </a:lnTo>
                <a:lnTo>
                  <a:pt x="900176" y="314324"/>
                </a:lnTo>
                <a:lnTo>
                  <a:pt x="958850" y="290575"/>
                </a:lnTo>
                <a:lnTo>
                  <a:pt x="1004951" y="262000"/>
                </a:lnTo>
                <a:lnTo>
                  <a:pt x="1036701" y="231774"/>
                </a:lnTo>
                <a:lnTo>
                  <a:pt x="1054100" y="200024"/>
                </a:lnTo>
                <a:lnTo>
                  <a:pt x="1054100" y="184149"/>
                </a:lnTo>
                <a:lnTo>
                  <a:pt x="1054100" y="168274"/>
                </a:lnTo>
                <a:lnTo>
                  <a:pt x="1022350" y="120649"/>
                </a:lnTo>
                <a:lnTo>
                  <a:pt x="982726" y="92074"/>
                </a:lnTo>
                <a:lnTo>
                  <a:pt x="931926" y="65023"/>
                </a:lnTo>
                <a:lnTo>
                  <a:pt x="866775" y="42798"/>
                </a:lnTo>
                <a:lnTo>
                  <a:pt x="790575" y="23748"/>
                </a:lnTo>
                <a:lnTo>
                  <a:pt x="749300" y="17398"/>
                </a:lnTo>
                <a:lnTo>
                  <a:pt x="706501" y="11048"/>
                </a:lnTo>
                <a:lnTo>
                  <a:pt x="663575" y="6349"/>
                </a:lnTo>
                <a:lnTo>
                  <a:pt x="619125" y="3174"/>
                </a:lnTo>
                <a:lnTo>
                  <a:pt x="573151" y="0"/>
                </a:lnTo>
                <a:lnTo>
                  <a:pt x="527050" y="0"/>
                </a:lnTo>
                <a:lnTo>
                  <a:pt x="479425" y="0"/>
                </a:lnTo>
                <a:lnTo>
                  <a:pt x="436499" y="3174"/>
                </a:lnTo>
                <a:lnTo>
                  <a:pt x="388874" y="6349"/>
                </a:lnTo>
                <a:lnTo>
                  <a:pt x="347599" y="11048"/>
                </a:lnTo>
                <a:lnTo>
                  <a:pt x="304800" y="17398"/>
                </a:lnTo>
                <a:lnTo>
                  <a:pt x="263525" y="23748"/>
                </a:lnTo>
                <a:lnTo>
                  <a:pt x="223774" y="33273"/>
                </a:lnTo>
                <a:lnTo>
                  <a:pt x="152400" y="53974"/>
                </a:lnTo>
                <a:lnTo>
                  <a:pt x="95250" y="79374"/>
                </a:lnTo>
                <a:lnTo>
                  <a:pt x="49149" y="106298"/>
                </a:lnTo>
                <a:lnTo>
                  <a:pt x="19050" y="136524"/>
                </a:lnTo>
                <a:lnTo>
                  <a:pt x="1524" y="168274"/>
                </a:lnTo>
                <a:lnTo>
                  <a:pt x="0" y="184149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114800" y="1874520"/>
            <a:ext cx="1054100" cy="370205"/>
          </a:xfrm>
          <a:custGeom>
            <a:avLst/>
            <a:gdLst/>
            <a:ahLst/>
            <a:cxnLst/>
            <a:rect l="l" t="t" r="r" b="b"/>
            <a:pathLst>
              <a:path w="1054100" h="370205">
                <a:moveTo>
                  <a:pt x="0" y="185674"/>
                </a:moveTo>
                <a:lnTo>
                  <a:pt x="1524" y="201549"/>
                </a:lnTo>
                <a:lnTo>
                  <a:pt x="6350" y="217424"/>
                </a:lnTo>
                <a:lnTo>
                  <a:pt x="19050" y="233299"/>
                </a:lnTo>
                <a:lnTo>
                  <a:pt x="31750" y="249174"/>
                </a:lnTo>
                <a:lnTo>
                  <a:pt x="69850" y="277749"/>
                </a:lnTo>
                <a:lnTo>
                  <a:pt x="122174" y="303149"/>
                </a:lnTo>
                <a:lnTo>
                  <a:pt x="187325" y="327025"/>
                </a:lnTo>
                <a:lnTo>
                  <a:pt x="265049" y="344424"/>
                </a:lnTo>
                <a:lnTo>
                  <a:pt x="304800" y="352425"/>
                </a:lnTo>
                <a:lnTo>
                  <a:pt x="347599" y="358775"/>
                </a:lnTo>
                <a:lnTo>
                  <a:pt x="388874" y="363474"/>
                </a:lnTo>
                <a:lnTo>
                  <a:pt x="436499" y="366649"/>
                </a:lnTo>
                <a:lnTo>
                  <a:pt x="479425" y="368300"/>
                </a:lnTo>
                <a:lnTo>
                  <a:pt x="528701" y="369824"/>
                </a:lnTo>
                <a:lnTo>
                  <a:pt x="573151" y="368300"/>
                </a:lnTo>
                <a:lnTo>
                  <a:pt x="619125" y="366649"/>
                </a:lnTo>
                <a:lnTo>
                  <a:pt x="663575" y="363474"/>
                </a:lnTo>
                <a:lnTo>
                  <a:pt x="706501" y="358775"/>
                </a:lnTo>
                <a:lnTo>
                  <a:pt x="749300" y="352425"/>
                </a:lnTo>
                <a:lnTo>
                  <a:pt x="792226" y="344424"/>
                </a:lnTo>
                <a:lnTo>
                  <a:pt x="830326" y="336550"/>
                </a:lnTo>
                <a:lnTo>
                  <a:pt x="900176" y="315849"/>
                </a:lnTo>
                <a:lnTo>
                  <a:pt x="958850" y="290449"/>
                </a:lnTo>
                <a:lnTo>
                  <a:pt x="1004951" y="263525"/>
                </a:lnTo>
                <a:lnTo>
                  <a:pt x="1036701" y="233299"/>
                </a:lnTo>
                <a:lnTo>
                  <a:pt x="1054100" y="201549"/>
                </a:lnTo>
                <a:lnTo>
                  <a:pt x="1054100" y="185674"/>
                </a:lnTo>
                <a:lnTo>
                  <a:pt x="1054100" y="168275"/>
                </a:lnTo>
                <a:lnTo>
                  <a:pt x="1022350" y="122174"/>
                </a:lnTo>
                <a:lnTo>
                  <a:pt x="982726" y="93599"/>
                </a:lnTo>
                <a:lnTo>
                  <a:pt x="931926" y="66675"/>
                </a:lnTo>
                <a:lnTo>
                  <a:pt x="866775" y="44450"/>
                </a:lnTo>
                <a:lnTo>
                  <a:pt x="830326" y="33274"/>
                </a:lnTo>
                <a:lnTo>
                  <a:pt x="790575" y="25400"/>
                </a:lnTo>
                <a:lnTo>
                  <a:pt x="749300" y="19050"/>
                </a:lnTo>
                <a:lnTo>
                  <a:pt x="706501" y="11049"/>
                </a:lnTo>
                <a:lnTo>
                  <a:pt x="663575" y="7874"/>
                </a:lnTo>
                <a:lnTo>
                  <a:pt x="619125" y="4699"/>
                </a:lnTo>
                <a:lnTo>
                  <a:pt x="573151" y="1524"/>
                </a:lnTo>
                <a:lnTo>
                  <a:pt x="527050" y="0"/>
                </a:lnTo>
                <a:lnTo>
                  <a:pt x="479425" y="1524"/>
                </a:lnTo>
                <a:lnTo>
                  <a:pt x="436499" y="4699"/>
                </a:lnTo>
                <a:lnTo>
                  <a:pt x="388874" y="7874"/>
                </a:lnTo>
                <a:lnTo>
                  <a:pt x="347599" y="12700"/>
                </a:lnTo>
                <a:lnTo>
                  <a:pt x="304800" y="19050"/>
                </a:lnTo>
                <a:lnTo>
                  <a:pt x="263525" y="25400"/>
                </a:lnTo>
                <a:lnTo>
                  <a:pt x="223774" y="34925"/>
                </a:lnTo>
                <a:lnTo>
                  <a:pt x="152400" y="55499"/>
                </a:lnTo>
                <a:lnTo>
                  <a:pt x="95250" y="79375"/>
                </a:lnTo>
                <a:lnTo>
                  <a:pt x="49149" y="107950"/>
                </a:lnTo>
                <a:lnTo>
                  <a:pt x="19050" y="138049"/>
                </a:lnTo>
                <a:lnTo>
                  <a:pt x="6350" y="153924"/>
                </a:lnTo>
                <a:lnTo>
                  <a:pt x="1524" y="169799"/>
                </a:lnTo>
                <a:lnTo>
                  <a:pt x="0" y="185674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95676" y="2352420"/>
            <a:ext cx="1054100" cy="370205"/>
          </a:xfrm>
          <a:custGeom>
            <a:avLst/>
            <a:gdLst/>
            <a:ahLst/>
            <a:cxnLst/>
            <a:rect l="l" t="t" r="r" b="b"/>
            <a:pathLst>
              <a:path w="1054100" h="370205">
                <a:moveTo>
                  <a:pt x="0" y="185674"/>
                </a:moveTo>
                <a:lnTo>
                  <a:pt x="15875" y="233299"/>
                </a:lnTo>
                <a:lnTo>
                  <a:pt x="49149" y="263525"/>
                </a:lnTo>
                <a:lnTo>
                  <a:pt x="93599" y="290449"/>
                </a:lnTo>
                <a:lnTo>
                  <a:pt x="152400" y="315849"/>
                </a:lnTo>
                <a:lnTo>
                  <a:pt x="223774" y="336550"/>
                </a:lnTo>
                <a:lnTo>
                  <a:pt x="263525" y="344424"/>
                </a:lnTo>
                <a:lnTo>
                  <a:pt x="303149" y="352425"/>
                </a:lnTo>
                <a:lnTo>
                  <a:pt x="346075" y="358775"/>
                </a:lnTo>
                <a:lnTo>
                  <a:pt x="388874" y="363474"/>
                </a:lnTo>
                <a:lnTo>
                  <a:pt x="433324" y="366649"/>
                </a:lnTo>
                <a:lnTo>
                  <a:pt x="479425" y="368300"/>
                </a:lnTo>
                <a:lnTo>
                  <a:pt x="527050" y="369824"/>
                </a:lnTo>
                <a:lnTo>
                  <a:pt x="573024" y="368300"/>
                </a:lnTo>
                <a:lnTo>
                  <a:pt x="615950" y="366649"/>
                </a:lnTo>
                <a:lnTo>
                  <a:pt x="663575" y="363474"/>
                </a:lnTo>
                <a:lnTo>
                  <a:pt x="706374" y="358775"/>
                </a:lnTo>
                <a:lnTo>
                  <a:pt x="749300" y="352425"/>
                </a:lnTo>
                <a:lnTo>
                  <a:pt x="790575" y="344424"/>
                </a:lnTo>
                <a:lnTo>
                  <a:pt x="828675" y="336550"/>
                </a:lnTo>
                <a:lnTo>
                  <a:pt x="865124" y="325374"/>
                </a:lnTo>
                <a:lnTo>
                  <a:pt x="896874" y="315849"/>
                </a:lnTo>
                <a:lnTo>
                  <a:pt x="957199" y="290449"/>
                </a:lnTo>
                <a:lnTo>
                  <a:pt x="1003300" y="263525"/>
                </a:lnTo>
                <a:lnTo>
                  <a:pt x="1020699" y="247650"/>
                </a:lnTo>
                <a:lnTo>
                  <a:pt x="1036574" y="233299"/>
                </a:lnTo>
                <a:lnTo>
                  <a:pt x="1046099" y="217424"/>
                </a:lnTo>
                <a:lnTo>
                  <a:pt x="1050798" y="201549"/>
                </a:lnTo>
                <a:lnTo>
                  <a:pt x="1053973" y="185674"/>
                </a:lnTo>
                <a:lnTo>
                  <a:pt x="1050798" y="168275"/>
                </a:lnTo>
                <a:lnTo>
                  <a:pt x="1020699" y="122174"/>
                </a:lnTo>
                <a:lnTo>
                  <a:pt x="982599" y="92075"/>
                </a:lnTo>
                <a:lnTo>
                  <a:pt x="930275" y="66675"/>
                </a:lnTo>
                <a:lnTo>
                  <a:pt x="865124" y="44450"/>
                </a:lnTo>
                <a:lnTo>
                  <a:pt x="828675" y="33274"/>
                </a:lnTo>
                <a:lnTo>
                  <a:pt x="790575" y="25400"/>
                </a:lnTo>
                <a:lnTo>
                  <a:pt x="749300" y="17399"/>
                </a:lnTo>
                <a:lnTo>
                  <a:pt x="706374" y="11049"/>
                </a:lnTo>
                <a:lnTo>
                  <a:pt x="660400" y="7874"/>
                </a:lnTo>
                <a:lnTo>
                  <a:pt x="615950" y="3175"/>
                </a:lnTo>
                <a:lnTo>
                  <a:pt x="573024" y="1524"/>
                </a:lnTo>
                <a:lnTo>
                  <a:pt x="527050" y="0"/>
                </a:lnTo>
                <a:lnTo>
                  <a:pt x="479425" y="1524"/>
                </a:lnTo>
                <a:lnTo>
                  <a:pt x="433324" y="3175"/>
                </a:lnTo>
                <a:lnTo>
                  <a:pt x="388874" y="7874"/>
                </a:lnTo>
                <a:lnTo>
                  <a:pt x="346075" y="11049"/>
                </a:lnTo>
                <a:lnTo>
                  <a:pt x="303149" y="19050"/>
                </a:lnTo>
                <a:lnTo>
                  <a:pt x="263525" y="25400"/>
                </a:lnTo>
                <a:lnTo>
                  <a:pt x="223774" y="33274"/>
                </a:lnTo>
                <a:lnTo>
                  <a:pt x="185674" y="44450"/>
                </a:lnTo>
                <a:lnTo>
                  <a:pt x="122174" y="66675"/>
                </a:lnTo>
                <a:lnTo>
                  <a:pt x="68199" y="92075"/>
                </a:lnTo>
                <a:lnTo>
                  <a:pt x="49149" y="107950"/>
                </a:lnTo>
                <a:lnTo>
                  <a:pt x="30099" y="122174"/>
                </a:lnTo>
                <a:lnTo>
                  <a:pt x="15875" y="136525"/>
                </a:lnTo>
                <a:lnTo>
                  <a:pt x="6350" y="153924"/>
                </a:lnTo>
                <a:lnTo>
                  <a:pt x="1524" y="169799"/>
                </a:lnTo>
                <a:lnTo>
                  <a:pt x="0" y="185674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62476" y="2809620"/>
            <a:ext cx="1174750" cy="608330"/>
          </a:xfrm>
          <a:custGeom>
            <a:avLst/>
            <a:gdLst/>
            <a:ahLst/>
            <a:cxnLst/>
            <a:rect l="l" t="t" r="r" b="b"/>
            <a:pathLst>
              <a:path w="1174750" h="608329">
                <a:moveTo>
                  <a:pt x="0" y="303149"/>
                </a:moveTo>
                <a:lnTo>
                  <a:pt x="579374" y="0"/>
                </a:lnTo>
                <a:lnTo>
                  <a:pt x="1174623" y="314325"/>
                </a:lnTo>
                <a:lnTo>
                  <a:pt x="579374" y="607949"/>
                </a:lnTo>
                <a:lnTo>
                  <a:pt x="0" y="303149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23000" y="2092070"/>
            <a:ext cx="1057275" cy="370205"/>
          </a:xfrm>
          <a:custGeom>
            <a:avLst/>
            <a:gdLst/>
            <a:ahLst/>
            <a:cxnLst/>
            <a:rect l="l" t="t" r="r" b="b"/>
            <a:pathLst>
              <a:path w="1057275" h="370205">
                <a:moveTo>
                  <a:pt x="1057275" y="184150"/>
                </a:moveTo>
                <a:lnTo>
                  <a:pt x="1039876" y="136525"/>
                </a:lnTo>
                <a:lnTo>
                  <a:pt x="1006475" y="106299"/>
                </a:lnTo>
                <a:lnTo>
                  <a:pt x="962025" y="79375"/>
                </a:lnTo>
                <a:lnTo>
                  <a:pt x="901700" y="55499"/>
                </a:lnTo>
                <a:lnTo>
                  <a:pt x="831850" y="33274"/>
                </a:lnTo>
                <a:lnTo>
                  <a:pt x="792226" y="25400"/>
                </a:lnTo>
                <a:lnTo>
                  <a:pt x="752475" y="17399"/>
                </a:lnTo>
                <a:lnTo>
                  <a:pt x="709676" y="11049"/>
                </a:lnTo>
                <a:lnTo>
                  <a:pt x="665226" y="6350"/>
                </a:lnTo>
                <a:lnTo>
                  <a:pt x="620776" y="3175"/>
                </a:lnTo>
                <a:lnTo>
                  <a:pt x="574675" y="1524"/>
                </a:lnTo>
                <a:lnTo>
                  <a:pt x="528701" y="0"/>
                </a:lnTo>
                <a:lnTo>
                  <a:pt x="482600" y="1524"/>
                </a:lnTo>
                <a:lnTo>
                  <a:pt x="436625" y="3175"/>
                </a:lnTo>
                <a:lnTo>
                  <a:pt x="392175" y="6350"/>
                </a:lnTo>
                <a:lnTo>
                  <a:pt x="347725" y="11049"/>
                </a:lnTo>
                <a:lnTo>
                  <a:pt x="304800" y="17399"/>
                </a:lnTo>
                <a:lnTo>
                  <a:pt x="265049" y="25400"/>
                </a:lnTo>
                <a:lnTo>
                  <a:pt x="226949" y="33274"/>
                </a:lnTo>
                <a:lnTo>
                  <a:pt x="190500" y="44450"/>
                </a:lnTo>
                <a:lnTo>
                  <a:pt x="123825" y="66675"/>
                </a:lnTo>
                <a:lnTo>
                  <a:pt x="73025" y="92075"/>
                </a:lnTo>
                <a:lnTo>
                  <a:pt x="31750" y="122174"/>
                </a:lnTo>
                <a:lnTo>
                  <a:pt x="3175" y="169799"/>
                </a:lnTo>
                <a:lnTo>
                  <a:pt x="0" y="184150"/>
                </a:lnTo>
                <a:lnTo>
                  <a:pt x="3175" y="201549"/>
                </a:lnTo>
                <a:lnTo>
                  <a:pt x="31750" y="247650"/>
                </a:lnTo>
                <a:lnTo>
                  <a:pt x="73025" y="277749"/>
                </a:lnTo>
                <a:lnTo>
                  <a:pt x="123825" y="303149"/>
                </a:lnTo>
                <a:lnTo>
                  <a:pt x="190500" y="327025"/>
                </a:lnTo>
                <a:lnTo>
                  <a:pt x="265049" y="344424"/>
                </a:lnTo>
                <a:lnTo>
                  <a:pt x="304800" y="352425"/>
                </a:lnTo>
                <a:lnTo>
                  <a:pt x="347725" y="358775"/>
                </a:lnTo>
                <a:lnTo>
                  <a:pt x="392175" y="363474"/>
                </a:lnTo>
                <a:lnTo>
                  <a:pt x="436625" y="366649"/>
                </a:lnTo>
                <a:lnTo>
                  <a:pt x="482600" y="368300"/>
                </a:lnTo>
                <a:lnTo>
                  <a:pt x="528701" y="369824"/>
                </a:lnTo>
                <a:lnTo>
                  <a:pt x="574675" y="368300"/>
                </a:lnTo>
                <a:lnTo>
                  <a:pt x="620776" y="366649"/>
                </a:lnTo>
                <a:lnTo>
                  <a:pt x="665226" y="363474"/>
                </a:lnTo>
                <a:lnTo>
                  <a:pt x="709676" y="358775"/>
                </a:lnTo>
                <a:lnTo>
                  <a:pt x="752475" y="352425"/>
                </a:lnTo>
                <a:lnTo>
                  <a:pt x="792226" y="344424"/>
                </a:lnTo>
                <a:lnTo>
                  <a:pt x="831850" y="336550"/>
                </a:lnTo>
                <a:lnTo>
                  <a:pt x="901700" y="315849"/>
                </a:lnTo>
                <a:lnTo>
                  <a:pt x="962025" y="290449"/>
                </a:lnTo>
                <a:lnTo>
                  <a:pt x="1006475" y="263525"/>
                </a:lnTo>
                <a:lnTo>
                  <a:pt x="1039876" y="233299"/>
                </a:lnTo>
                <a:lnTo>
                  <a:pt x="1054100" y="201549"/>
                </a:lnTo>
                <a:lnTo>
                  <a:pt x="1057275" y="18415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386709" y="2373883"/>
            <a:ext cx="25146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lot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062476" y="3622421"/>
            <a:ext cx="1403350" cy="608330"/>
          </a:xfrm>
          <a:custGeom>
            <a:avLst/>
            <a:gdLst/>
            <a:ahLst/>
            <a:cxnLst/>
            <a:rect l="l" t="t" r="r" b="b"/>
            <a:pathLst>
              <a:path w="1403350" h="608329">
                <a:moveTo>
                  <a:pt x="0" y="304799"/>
                </a:moveTo>
                <a:lnTo>
                  <a:pt x="692023" y="0"/>
                </a:lnTo>
                <a:lnTo>
                  <a:pt x="1403223" y="314324"/>
                </a:lnTo>
                <a:lnTo>
                  <a:pt x="692023" y="607948"/>
                </a:lnTo>
                <a:lnTo>
                  <a:pt x="0" y="304799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316607" y="2080005"/>
            <a:ext cx="49657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na</a:t>
            </a:r>
            <a:r>
              <a:rPr sz="1600" b="1" spc="-30" dirty="0">
                <a:latin typeface="Times New Roman"/>
                <a:cs typeface="Times New Roman"/>
              </a:rPr>
              <a:t>m</a:t>
            </a:r>
            <a:r>
              <a:rPr sz="1600" b="1" spc="-5" dirty="0">
                <a:latin typeface="Times New Roman"/>
                <a:cs typeface="Times New Roman"/>
              </a:rPr>
              <a:t>e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98716" y="2089530"/>
            <a:ext cx="60960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dn</a:t>
            </a:r>
            <a:r>
              <a:rPr sz="1600" b="1" dirty="0">
                <a:latin typeface="Times New Roman"/>
                <a:cs typeface="Times New Roman"/>
              </a:rPr>
              <a:t>a</a:t>
            </a:r>
            <a:r>
              <a:rPr sz="1600" b="1" spc="-30" dirty="0">
                <a:latin typeface="Times New Roman"/>
                <a:cs typeface="Times New Roman"/>
              </a:rPr>
              <a:t>m</a:t>
            </a:r>
            <a:r>
              <a:rPr sz="1600" b="1" spc="-5" dirty="0">
                <a:latin typeface="Times New Roman"/>
                <a:cs typeface="Times New Roman"/>
              </a:rPr>
              <a:t>e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514970" y="2372360"/>
            <a:ext cx="62357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bud</a:t>
            </a:r>
            <a:r>
              <a:rPr sz="1600" b="1" dirty="0">
                <a:latin typeface="Times New Roman"/>
                <a:cs typeface="Times New Roman"/>
              </a:rPr>
              <a:t>g</a:t>
            </a:r>
            <a:r>
              <a:rPr sz="1600" b="1" spc="-5" dirty="0">
                <a:latin typeface="Times New Roman"/>
                <a:cs typeface="Times New Roman"/>
              </a:rPr>
              <a:t>et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639815" y="2372360"/>
            <a:ext cx="30734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did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39539" y="1894458"/>
            <a:ext cx="45339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since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78934" y="2986786"/>
            <a:ext cx="80454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Manages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1063" y="4608067"/>
            <a:ext cx="45339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Times New Roman"/>
                <a:cs typeface="Times New Roman"/>
              </a:rPr>
              <a:t>since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223000" y="2960370"/>
            <a:ext cx="1473200" cy="36068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20955" rIns="0" bIns="0" rtlCol="0">
            <a:spAutoFit/>
          </a:bodyPr>
          <a:lstStyle/>
          <a:p>
            <a:pPr marL="143510">
              <a:lnSpc>
                <a:spcPct val="100000"/>
              </a:lnSpc>
              <a:spcBef>
                <a:spcPts val="165"/>
              </a:spcBef>
            </a:pPr>
            <a:r>
              <a:rPr sz="1600" b="1" spc="-5" dirty="0">
                <a:latin typeface="Times New Roman"/>
                <a:cs typeface="Times New Roman"/>
              </a:rPr>
              <a:t>Departments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005076" y="2950845"/>
            <a:ext cx="1247775" cy="3302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32384" rIns="0" bIns="0" rtlCol="0">
            <a:spAutoFit/>
          </a:bodyPr>
          <a:lstStyle/>
          <a:p>
            <a:pPr marL="166370">
              <a:lnSpc>
                <a:spcPct val="100000"/>
              </a:lnSpc>
              <a:spcBef>
                <a:spcPts val="254"/>
              </a:spcBef>
            </a:pPr>
            <a:r>
              <a:rPr sz="1600" b="1" spc="-5" dirty="0">
                <a:latin typeface="Times New Roman"/>
                <a:cs typeface="Times New Roman"/>
              </a:rPr>
              <a:t>Employees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393952" y="2362657"/>
            <a:ext cx="29718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ssn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348988" y="3772915"/>
            <a:ext cx="893444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90" dirty="0">
                <a:latin typeface="Times New Roman"/>
                <a:cs typeface="Times New Roman"/>
              </a:rPr>
              <a:t>W</a:t>
            </a:r>
            <a:r>
              <a:rPr sz="1600" b="1" spc="-5" dirty="0">
                <a:latin typeface="Times New Roman"/>
                <a:cs typeface="Times New Roman"/>
              </a:rPr>
              <a:t>or</a:t>
            </a:r>
            <a:r>
              <a:rPr sz="1600" b="1" spc="-20" dirty="0">
                <a:latin typeface="Times New Roman"/>
                <a:cs typeface="Times New Roman"/>
              </a:rPr>
              <a:t>k</a:t>
            </a:r>
            <a:r>
              <a:rPr sz="1600" b="1" spc="-5" dirty="0">
                <a:latin typeface="Times New Roman"/>
                <a:cs typeface="Times New Roman"/>
              </a:rPr>
              <a:t>s</a:t>
            </a:r>
            <a:r>
              <a:rPr sz="1600" b="1" dirty="0">
                <a:latin typeface="Times New Roman"/>
                <a:cs typeface="Times New Roman"/>
              </a:rPr>
              <a:t>_</a:t>
            </a:r>
            <a:r>
              <a:rPr sz="1600" b="1" spc="-5" dirty="0">
                <a:latin typeface="Times New Roman"/>
                <a:cs typeface="Times New Roman"/>
              </a:rPr>
              <a:t>In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581150" y="2746120"/>
            <a:ext cx="646430" cy="208279"/>
          </a:xfrm>
          <a:custGeom>
            <a:avLst/>
            <a:gdLst/>
            <a:ahLst/>
            <a:cxnLst/>
            <a:rect l="l" t="t" r="r" b="b"/>
            <a:pathLst>
              <a:path w="646430" h="208280">
                <a:moveTo>
                  <a:pt x="0" y="0"/>
                </a:moveTo>
                <a:lnTo>
                  <a:pt x="646176" y="207899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524125" y="2465070"/>
            <a:ext cx="0" cy="488950"/>
          </a:xfrm>
          <a:custGeom>
            <a:avLst/>
            <a:gdLst/>
            <a:ahLst/>
            <a:cxnLst/>
            <a:rect l="l" t="t" r="r" b="b"/>
            <a:pathLst>
              <a:path h="488950">
                <a:moveTo>
                  <a:pt x="0" y="0"/>
                </a:moveTo>
                <a:lnTo>
                  <a:pt x="0" y="488950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835275" y="2746120"/>
            <a:ext cx="668655" cy="208279"/>
          </a:xfrm>
          <a:custGeom>
            <a:avLst/>
            <a:gdLst/>
            <a:ahLst/>
            <a:cxnLst/>
            <a:rect l="l" t="t" r="r" b="b"/>
            <a:pathLst>
              <a:path w="668654" h="208280">
                <a:moveTo>
                  <a:pt x="668401" y="0"/>
                </a:moveTo>
                <a:lnTo>
                  <a:pt x="0" y="207899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40326" y="2203195"/>
            <a:ext cx="0" cy="595630"/>
          </a:xfrm>
          <a:custGeom>
            <a:avLst/>
            <a:gdLst/>
            <a:ahLst/>
            <a:cxnLst/>
            <a:rect l="l" t="t" r="r" b="b"/>
            <a:pathLst>
              <a:path h="595630">
                <a:moveTo>
                  <a:pt x="0" y="595249"/>
                </a:moveTo>
                <a:lnTo>
                  <a:pt x="0" y="0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789676" y="2746120"/>
            <a:ext cx="838200" cy="208279"/>
          </a:xfrm>
          <a:custGeom>
            <a:avLst/>
            <a:gdLst/>
            <a:ahLst/>
            <a:cxnLst/>
            <a:rect l="l" t="t" r="r" b="b"/>
            <a:pathLst>
              <a:path w="838200" h="208280">
                <a:moveTo>
                  <a:pt x="0" y="0"/>
                </a:moveTo>
                <a:lnTo>
                  <a:pt x="838200" y="207899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754876" y="2465070"/>
            <a:ext cx="1003300" cy="508000"/>
          </a:xfrm>
          <a:custGeom>
            <a:avLst/>
            <a:gdLst/>
            <a:ahLst/>
            <a:cxnLst/>
            <a:rect l="l" t="t" r="r" b="b"/>
            <a:pathLst>
              <a:path w="1003300" h="508000">
                <a:moveTo>
                  <a:pt x="0" y="0"/>
                </a:moveTo>
                <a:lnTo>
                  <a:pt x="0" y="488950"/>
                </a:lnTo>
              </a:path>
              <a:path w="1003300" h="508000">
                <a:moveTo>
                  <a:pt x="1003300" y="281050"/>
                </a:moveTo>
                <a:lnTo>
                  <a:pt x="455549" y="508000"/>
                </a:lnTo>
              </a:path>
            </a:pathLst>
          </a:custGeom>
          <a:ln w="12700">
            <a:solidFill>
              <a:srgbClr val="1F48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9" name="object 29"/>
          <p:cNvGrpSpPr/>
          <p:nvPr/>
        </p:nvGrpSpPr>
        <p:grpSpPr>
          <a:xfrm>
            <a:off x="3236848" y="3126994"/>
            <a:ext cx="3322954" cy="1477010"/>
            <a:chOff x="3236848" y="3126994"/>
            <a:chExt cx="3322954" cy="1477010"/>
          </a:xfrm>
        </p:grpSpPr>
        <p:sp>
          <p:nvSpPr>
            <p:cNvPr id="30" name="object 30"/>
            <p:cNvSpPr/>
            <p:nvPr/>
          </p:nvSpPr>
          <p:spPr>
            <a:xfrm>
              <a:off x="4633975" y="4228846"/>
              <a:ext cx="133350" cy="368300"/>
            </a:xfrm>
            <a:custGeom>
              <a:avLst/>
              <a:gdLst/>
              <a:ahLst/>
              <a:cxnLst/>
              <a:rect l="l" t="t" r="r" b="b"/>
              <a:pathLst>
                <a:path w="133350" h="368300">
                  <a:moveTo>
                    <a:pt x="133350" y="0"/>
                  </a:moveTo>
                  <a:lnTo>
                    <a:pt x="0" y="368299"/>
                  </a:lnTo>
                </a:path>
              </a:pathLst>
            </a:custGeom>
            <a:ln w="12700">
              <a:solidFill>
                <a:srgbClr val="1F48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62248" y="3152394"/>
              <a:ext cx="3272154" cy="814705"/>
            </a:xfrm>
            <a:custGeom>
              <a:avLst/>
              <a:gdLst/>
              <a:ahLst/>
              <a:cxnLst/>
              <a:rect l="l" t="t" r="r" b="b"/>
              <a:pathLst>
                <a:path w="3272154" h="814704">
                  <a:moveTo>
                    <a:pt x="787400" y="787399"/>
                  </a:moveTo>
                  <a:lnTo>
                    <a:pt x="0" y="0"/>
                  </a:lnTo>
                </a:path>
                <a:path w="3272154" h="814704">
                  <a:moveTo>
                    <a:pt x="2205101" y="814450"/>
                  </a:moveTo>
                  <a:lnTo>
                    <a:pt x="3271901" y="163575"/>
                  </a:lnTo>
                </a:path>
              </a:pathLst>
            </a:custGeom>
            <a:ln w="50800">
              <a:solidFill>
                <a:srgbClr val="1F48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5235575" y="2835655"/>
            <a:ext cx="946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2250" algn="l"/>
                <a:tab pos="932815" algn="l"/>
              </a:tabLst>
            </a:pPr>
            <a:r>
              <a:rPr sz="1800" u="heavy" dirty="0">
                <a:uFill>
                  <a:solidFill>
                    <a:srgbClr val="1F487C"/>
                  </a:solidFill>
                </a:uFill>
                <a:latin typeface="Times New Roman"/>
                <a:cs typeface="Times New Roman"/>
              </a:rPr>
              <a:t> 	1	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300221" y="3502532"/>
            <a:ext cx="229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07938" y="3684523"/>
            <a:ext cx="139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1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3259201" y="2847213"/>
            <a:ext cx="7924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6720" algn="l"/>
                <a:tab pos="779145" algn="l"/>
              </a:tabLst>
            </a:pPr>
            <a:r>
              <a:rPr sz="1800" u="sng" dirty="0">
                <a:uFill>
                  <a:solidFill>
                    <a:srgbClr val="1F487C"/>
                  </a:solidFill>
                </a:uFill>
                <a:latin typeface="Times New Roman"/>
                <a:cs typeface="Times New Roman"/>
              </a:rPr>
              <a:t> 	1	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36" name="Picture 35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39652FBF-16F5-BCFB-B0F8-1D557C1E2F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73351" y="168021"/>
            <a:ext cx="46659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u="none" spc="-5" dirty="0">
                <a:latin typeface="Times New Roman"/>
                <a:cs typeface="Times New Roman"/>
              </a:rPr>
              <a:t>Attributes of</a:t>
            </a:r>
            <a:r>
              <a:rPr sz="3300" b="0" u="none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a</a:t>
            </a:r>
            <a:r>
              <a:rPr sz="3300" b="0" u="none" spc="-20" dirty="0">
                <a:latin typeface="Times New Roman"/>
                <a:cs typeface="Times New Roman"/>
              </a:rPr>
              <a:t> </a:t>
            </a:r>
            <a:r>
              <a:rPr sz="3300" b="0" u="none" spc="-5" dirty="0">
                <a:latin typeface="Times New Roman"/>
                <a:cs typeface="Times New Roman"/>
              </a:rPr>
              <a:t>Relationship</a:t>
            </a:r>
            <a:endParaRPr sz="33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438400" y="2393950"/>
            <a:ext cx="3810000" cy="2482850"/>
            <a:chOff x="2438400" y="2393950"/>
            <a:chExt cx="3810000" cy="2482850"/>
          </a:xfrm>
        </p:grpSpPr>
        <p:sp>
          <p:nvSpPr>
            <p:cNvPr id="4" name="object 4"/>
            <p:cNvSpPr/>
            <p:nvPr/>
          </p:nvSpPr>
          <p:spPr>
            <a:xfrm>
              <a:off x="3435350" y="3511550"/>
              <a:ext cx="2279650" cy="1358900"/>
            </a:xfrm>
            <a:custGeom>
              <a:avLst/>
              <a:gdLst/>
              <a:ahLst/>
              <a:cxnLst/>
              <a:rect l="l" t="t" r="r" b="b"/>
              <a:pathLst>
                <a:path w="2279650" h="1358900">
                  <a:moveTo>
                    <a:pt x="0" y="679450"/>
                  </a:moveTo>
                  <a:lnTo>
                    <a:pt x="1139825" y="0"/>
                  </a:lnTo>
                  <a:lnTo>
                    <a:pt x="2279650" y="679450"/>
                  </a:lnTo>
                  <a:lnTo>
                    <a:pt x="1139825" y="1358900"/>
                  </a:lnTo>
                  <a:lnTo>
                    <a:pt x="0" y="6794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444750" y="2400300"/>
              <a:ext cx="3797300" cy="1790700"/>
            </a:xfrm>
            <a:custGeom>
              <a:avLst/>
              <a:gdLst/>
              <a:ahLst/>
              <a:cxnLst/>
              <a:rect l="l" t="t" r="r" b="b"/>
              <a:pathLst>
                <a:path w="3797300" h="1790700">
                  <a:moveTo>
                    <a:pt x="2127250" y="0"/>
                  </a:moveTo>
                  <a:lnTo>
                    <a:pt x="2127250" y="1130300"/>
                  </a:lnTo>
                </a:path>
                <a:path w="3797300" h="1790700">
                  <a:moveTo>
                    <a:pt x="0" y="1790700"/>
                  </a:moveTo>
                  <a:lnTo>
                    <a:pt x="977900" y="1790700"/>
                  </a:lnTo>
                </a:path>
                <a:path w="3797300" h="1790700">
                  <a:moveTo>
                    <a:pt x="3270250" y="1790700"/>
                  </a:moveTo>
                  <a:lnTo>
                    <a:pt x="3797300" y="17907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63550" y="358775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2650">
              <a:latin typeface="Times New Roman"/>
              <a:cs typeface="Times New Roman"/>
            </a:endParaRPr>
          </a:p>
          <a:p>
            <a:pPr marL="444500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Doctor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05200" y="125730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44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5"/>
              </a:spcBef>
            </a:pPr>
            <a:endParaRPr sz="2150">
              <a:latin typeface="Times New Roman"/>
              <a:cs typeface="Times New Roman"/>
            </a:endParaRPr>
          </a:p>
          <a:p>
            <a:pPr marL="45085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Medicine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254750" y="3587750"/>
            <a:ext cx="1968500" cy="11303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2650">
              <a:latin typeface="Times New Roman"/>
              <a:cs typeface="Times New Roman"/>
            </a:endParaRPr>
          </a:p>
          <a:p>
            <a:pPr marL="292735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Patient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12285" y="3984497"/>
            <a:ext cx="15011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Pres</a:t>
            </a:r>
            <a:r>
              <a:rPr sz="2400" dirty="0">
                <a:latin typeface="Times New Roman"/>
                <a:cs typeface="Times New Roman"/>
              </a:rPr>
              <a:t>c</a:t>
            </a:r>
            <a:r>
              <a:rPr sz="2400" spc="5" dirty="0">
                <a:latin typeface="Times New Roman"/>
                <a:cs typeface="Times New Roman"/>
              </a:rPr>
              <a:t>r</a:t>
            </a:r>
            <a:r>
              <a:rPr sz="2400" dirty="0">
                <a:latin typeface="Times New Roman"/>
                <a:cs typeface="Times New Roman"/>
              </a:rPr>
              <a:t>ip</a:t>
            </a:r>
            <a:r>
              <a:rPr sz="2400" spc="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514600" y="3200400"/>
            <a:ext cx="1676400" cy="609600"/>
          </a:xfrm>
          <a:custGeom>
            <a:avLst/>
            <a:gdLst/>
            <a:ahLst/>
            <a:cxnLst/>
            <a:rect l="l" t="t" r="r" b="b"/>
            <a:pathLst>
              <a:path w="1676400" h="609600">
                <a:moveTo>
                  <a:pt x="0" y="304800"/>
                </a:moveTo>
                <a:lnTo>
                  <a:pt x="10970" y="255374"/>
                </a:lnTo>
                <a:lnTo>
                  <a:pt x="42732" y="208483"/>
                </a:lnTo>
                <a:lnTo>
                  <a:pt x="93560" y="164753"/>
                </a:lnTo>
                <a:lnTo>
                  <a:pt x="161726" y="124815"/>
                </a:lnTo>
                <a:lnTo>
                  <a:pt x="201773" y="106464"/>
                </a:lnTo>
                <a:lnTo>
                  <a:pt x="245506" y="89296"/>
                </a:lnTo>
                <a:lnTo>
                  <a:pt x="292712" y="73391"/>
                </a:lnTo>
                <a:lnTo>
                  <a:pt x="343174" y="58826"/>
                </a:lnTo>
                <a:lnTo>
                  <a:pt x="396676" y="45680"/>
                </a:lnTo>
                <a:lnTo>
                  <a:pt x="453003" y="34032"/>
                </a:lnTo>
                <a:lnTo>
                  <a:pt x="511938" y="23961"/>
                </a:lnTo>
                <a:lnTo>
                  <a:pt x="573267" y="15544"/>
                </a:lnTo>
                <a:lnTo>
                  <a:pt x="636774" y="8861"/>
                </a:lnTo>
                <a:lnTo>
                  <a:pt x="702242" y="3990"/>
                </a:lnTo>
                <a:lnTo>
                  <a:pt x="769455" y="1010"/>
                </a:lnTo>
                <a:lnTo>
                  <a:pt x="838200" y="0"/>
                </a:lnTo>
                <a:lnTo>
                  <a:pt x="906944" y="1010"/>
                </a:lnTo>
                <a:lnTo>
                  <a:pt x="974157" y="3990"/>
                </a:lnTo>
                <a:lnTo>
                  <a:pt x="1039625" y="8861"/>
                </a:lnTo>
                <a:lnTo>
                  <a:pt x="1103132" y="15544"/>
                </a:lnTo>
                <a:lnTo>
                  <a:pt x="1164461" y="23961"/>
                </a:lnTo>
                <a:lnTo>
                  <a:pt x="1223396" y="34032"/>
                </a:lnTo>
                <a:lnTo>
                  <a:pt x="1279723" y="45680"/>
                </a:lnTo>
                <a:lnTo>
                  <a:pt x="1333225" y="58826"/>
                </a:lnTo>
                <a:lnTo>
                  <a:pt x="1383687" y="73391"/>
                </a:lnTo>
                <a:lnTo>
                  <a:pt x="1430893" y="89296"/>
                </a:lnTo>
                <a:lnTo>
                  <a:pt x="1474626" y="106464"/>
                </a:lnTo>
                <a:lnTo>
                  <a:pt x="1514673" y="124815"/>
                </a:lnTo>
                <a:lnTo>
                  <a:pt x="1550815" y="144271"/>
                </a:lnTo>
                <a:lnTo>
                  <a:pt x="1610528" y="186183"/>
                </a:lnTo>
                <a:lnTo>
                  <a:pt x="1652039" y="231572"/>
                </a:lnTo>
                <a:lnTo>
                  <a:pt x="1673621" y="279809"/>
                </a:lnTo>
                <a:lnTo>
                  <a:pt x="1676400" y="304800"/>
                </a:lnTo>
                <a:lnTo>
                  <a:pt x="1673621" y="329790"/>
                </a:lnTo>
                <a:lnTo>
                  <a:pt x="1652039" y="378027"/>
                </a:lnTo>
                <a:lnTo>
                  <a:pt x="1610528" y="423416"/>
                </a:lnTo>
                <a:lnTo>
                  <a:pt x="1550815" y="465328"/>
                </a:lnTo>
                <a:lnTo>
                  <a:pt x="1514673" y="484784"/>
                </a:lnTo>
                <a:lnTo>
                  <a:pt x="1474626" y="503135"/>
                </a:lnTo>
                <a:lnTo>
                  <a:pt x="1430893" y="520303"/>
                </a:lnTo>
                <a:lnTo>
                  <a:pt x="1383687" y="536208"/>
                </a:lnTo>
                <a:lnTo>
                  <a:pt x="1333225" y="550773"/>
                </a:lnTo>
                <a:lnTo>
                  <a:pt x="1279723" y="563919"/>
                </a:lnTo>
                <a:lnTo>
                  <a:pt x="1223396" y="575567"/>
                </a:lnTo>
                <a:lnTo>
                  <a:pt x="1164461" y="585638"/>
                </a:lnTo>
                <a:lnTo>
                  <a:pt x="1103132" y="594055"/>
                </a:lnTo>
                <a:lnTo>
                  <a:pt x="1039625" y="600738"/>
                </a:lnTo>
                <a:lnTo>
                  <a:pt x="974157" y="605609"/>
                </a:lnTo>
                <a:lnTo>
                  <a:pt x="906944" y="608589"/>
                </a:lnTo>
                <a:lnTo>
                  <a:pt x="838200" y="609600"/>
                </a:lnTo>
                <a:lnTo>
                  <a:pt x="769455" y="608589"/>
                </a:lnTo>
                <a:lnTo>
                  <a:pt x="702242" y="605609"/>
                </a:lnTo>
                <a:lnTo>
                  <a:pt x="636774" y="600738"/>
                </a:lnTo>
                <a:lnTo>
                  <a:pt x="573267" y="594055"/>
                </a:lnTo>
                <a:lnTo>
                  <a:pt x="511938" y="585638"/>
                </a:lnTo>
                <a:lnTo>
                  <a:pt x="453003" y="575567"/>
                </a:lnTo>
                <a:lnTo>
                  <a:pt x="396676" y="563919"/>
                </a:lnTo>
                <a:lnTo>
                  <a:pt x="343174" y="550773"/>
                </a:lnTo>
                <a:lnTo>
                  <a:pt x="292712" y="536208"/>
                </a:lnTo>
                <a:lnTo>
                  <a:pt x="245506" y="520303"/>
                </a:lnTo>
                <a:lnTo>
                  <a:pt x="201773" y="503135"/>
                </a:lnTo>
                <a:lnTo>
                  <a:pt x="161726" y="484784"/>
                </a:lnTo>
                <a:lnTo>
                  <a:pt x="125584" y="465328"/>
                </a:lnTo>
                <a:lnTo>
                  <a:pt x="65871" y="423416"/>
                </a:lnTo>
                <a:lnTo>
                  <a:pt x="24360" y="378027"/>
                </a:lnTo>
                <a:lnTo>
                  <a:pt x="2778" y="329790"/>
                </a:lnTo>
                <a:lnTo>
                  <a:pt x="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974975" y="3379089"/>
            <a:ext cx="660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66"/>
                </a:solidFill>
                <a:latin typeface="Times New Roman"/>
                <a:cs typeface="Times New Roman"/>
              </a:rPr>
              <a:t>dosage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448050" y="2438400"/>
            <a:ext cx="3867150" cy="1524000"/>
          </a:xfrm>
          <a:custGeom>
            <a:avLst/>
            <a:gdLst/>
            <a:ahLst/>
            <a:cxnLst/>
            <a:rect l="l" t="t" r="r" b="b"/>
            <a:pathLst>
              <a:path w="3867150" h="1524000">
                <a:moveTo>
                  <a:pt x="0" y="1371600"/>
                </a:moveTo>
                <a:lnTo>
                  <a:pt x="304800" y="1524000"/>
                </a:lnTo>
              </a:path>
              <a:path w="3867150" h="1524000">
                <a:moveTo>
                  <a:pt x="1504950" y="533400"/>
                </a:moveTo>
                <a:lnTo>
                  <a:pt x="1511880" y="475271"/>
                </a:lnTo>
                <a:lnTo>
                  <a:pt x="1532193" y="418957"/>
                </a:lnTo>
                <a:lnTo>
                  <a:pt x="1565166" y="364784"/>
                </a:lnTo>
                <a:lnTo>
                  <a:pt x="1610079" y="313077"/>
                </a:lnTo>
                <a:lnTo>
                  <a:pt x="1666211" y="264160"/>
                </a:lnTo>
                <a:lnTo>
                  <a:pt x="1698260" y="240849"/>
                </a:lnTo>
                <a:lnTo>
                  <a:pt x="1732842" y="218358"/>
                </a:lnTo>
                <a:lnTo>
                  <a:pt x="1769870" y="196728"/>
                </a:lnTo>
                <a:lnTo>
                  <a:pt x="1809251" y="175998"/>
                </a:lnTo>
                <a:lnTo>
                  <a:pt x="1850898" y="156210"/>
                </a:lnTo>
                <a:lnTo>
                  <a:pt x="1894718" y="137403"/>
                </a:lnTo>
                <a:lnTo>
                  <a:pt x="1940622" y="119620"/>
                </a:lnTo>
                <a:lnTo>
                  <a:pt x="1988521" y="102900"/>
                </a:lnTo>
                <a:lnTo>
                  <a:pt x="2038323" y="87284"/>
                </a:lnTo>
                <a:lnTo>
                  <a:pt x="2089940" y="72813"/>
                </a:lnTo>
                <a:lnTo>
                  <a:pt x="2143280" y="59527"/>
                </a:lnTo>
                <a:lnTo>
                  <a:pt x="2198254" y="47467"/>
                </a:lnTo>
                <a:lnTo>
                  <a:pt x="2254771" y="36674"/>
                </a:lnTo>
                <a:lnTo>
                  <a:pt x="2312743" y="27188"/>
                </a:lnTo>
                <a:lnTo>
                  <a:pt x="2372077" y="19050"/>
                </a:lnTo>
                <a:lnTo>
                  <a:pt x="2432685" y="12300"/>
                </a:lnTo>
                <a:lnTo>
                  <a:pt x="2494477" y="6979"/>
                </a:lnTo>
                <a:lnTo>
                  <a:pt x="2557361" y="3129"/>
                </a:lnTo>
                <a:lnTo>
                  <a:pt x="2621249" y="789"/>
                </a:lnTo>
                <a:lnTo>
                  <a:pt x="2686050" y="0"/>
                </a:lnTo>
                <a:lnTo>
                  <a:pt x="2750850" y="789"/>
                </a:lnTo>
                <a:lnTo>
                  <a:pt x="2814738" y="3129"/>
                </a:lnTo>
                <a:lnTo>
                  <a:pt x="2877622" y="6979"/>
                </a:lnTo>
                <a:lnTo>
                  <a:pt x="2939414" y="12300"/>
                </a:lnTo>
                <a:lnTo>
                  <a:pt x="3000022" y="19050"/>
                </a:lnTo>
                <a:lnTo>
                  <a:pt x="3059356" y="27188"/>
                </a:lnTo>
                <a:lnTo>
                  <a:pt x="3117328" y="36674"/>
                </a:lnTo>
                <a:lnTo>
                  <a:pt x="3173845" y="47467"/>
                </a:lnTo>
                <a:lnTo>
                  <a:pt x="3228819" y="59527"/>
                </a:lnTo>
                <a:lnTo>
                  <a:pt x="3282159" y="72813"/>
                </a:lnTo>
                <a:lnTo>
                  <a:pt x="3333776" y="87284"/>
                </a:lnTo>
                <a:lnTo>
                  <a:pt x="3383578" y="102900"/>
                </a:lnTo>
                <a:lnTo>
                  <a:pt x="3431477" y="119620"/>
                </a:lnTo>
                <a:lnTo>
                  <a:pt x="3477381" y="137403"/>
                </a:lnTo>
                <a:lnTo>
                  <a:pt x="3521202" y="156210"/>
                </a:lnTo>
                <a:lnTo>
                  <a:pt x="3562848" y="175998"/>
                </a:lnTo>
                <a:lnTo>
                  <a:pt x="3602229" y="196728"/>
                </a:lnTo>
                <a:lnTo>
                  <a:pt x="3639257" y="218358"/>
                </a:lnTo>
                <a:lnTo>
                  <a:pt x="3673839" y="240849"/>
                </a:lnTo>
                <a:lnTo>
                  <a:pt x="3705888" y="264160"/>
                </a:lnTo>
                <a:lnTo>
                  <a:pt x="3762020" y="313077"/>
                </a:lnTo>
                <a:lnTo>
                  <a:pt x="3806933" y="364784"/>
                </a:lnTo>
                <a:lnTo>
                  <a:pt x="3839906" y="418957"/>
                </a:lnTo>
                <a:lnTo>
                  <a:pt x="3860219" y="475271"/>
                </a:lnTo>
                <a:lnTo>
                  <a:pt x="3867150" y="533400"/>
                </a:lnTo>
                <a:lnTo>
                  <a:pt x="3865402" y="562670"/>
                </a:lnTo>
                <a:lnTo>
                  <a:pt x="3851690" y="619932"/>
                </a:lnTo>
                <a:lnTo>
                  <a:pt x="3824957" y="675216"/>
                </a:lnTo>
                <a:lnTo>
                  <a:pt x="3785924" y="728197"/>
                </a:lnTo>
                <a:lnTo>
                  <a:pt x="3735311" y="778550"/>
                </a:lnTo>
                <a:lnTo>
                  <a:pt x="3673839" y="825950"/>
                </a:lnTo>
                <a:lnTo>
                  <a:pt x="3639257" y="848441"/>
                </a:lnTo>
                <a:lnTo>
                  <a:pt x="3602229" y="870071"/>
                </a:lnTo>
                <a:lnTo>
                  <a:pt x="3562848" y="890801"/>
                </a:lnTo>
                <a:lnTo>
                  <a:pt x="3521202" y="910589"/>
                </a:lnTo>
                <a:lnTo>
                  <a:pt x="3477381" y="929396"/>
                </a:lnTo>
                <a:lnTo>
                  <a:pt x="3431477" y="947179"/>
                </a:lnTo>
                <a:lnTo>
                  <a:pt x="3383578" y="963899"/>
                </a:lnTo>
                <a:lnTo>
                  <a:pt x="3333776" y="979515"/>
                </a:lnTo>
                <a:lnTo>
                  <a:pt x="3282159" y="993986"/>
                </a:lnTo>
                <a:lnTo>
                  <a:pt x="3228819" y="1007272"/>
                </a:lnTo>
                <a:lnTo>
                  <a:pt x="3173845" y="1019332"/>
                </a:lnTo>
                <a:lnTo>
                  <a:pt x="3117328" y="1030125"/>
                </a:lnTo>
                <a:lnTo>
                  <a:pt x="3059356" y="1039611"/>
                </a:lnTo>
                <a:lnTo>
                  <a:pt x="3000022" y="1047750"/>
                </a:lnTo>
                <a:lnTo>
                  <a:pt x="2939414" y="1054499"/>
                </a:lnTo>
                <a:lnTo>
                  <a:pt x="2877622" y="1059820"/>
                </a:lnTo>
                <a:lnTo>
                  <a:pt x="2814738" y="1063670"/>
                </a:lnTo>
                <a:lnTo>
                  <a:pt x="2750850" y="1066010"/>
                </a:lnTo>
                <a:lnTo>
                  <a:pt x="2686050" y="1066800"/>
                </a:lnTo>
                <a:lnTo>
                  <a:pt x="2621249" y="1066010"/>
                </a:lnTo>
                <a:lnTo>
                  <a:pt x="2557361" y="1063670"/>
                </a:lnTo>
                <a:lnTo>
                  <a:pt x="2494477" y="1059820"/>
                </a:lnTo>
                <a:lnTo>
                  <a:pt x="2432685" y="1054499"/>
                </a:lnTo>
                <a:lnTo>
                  <a:pt x="2372077" y="1047750"/>
                </a:lnTo>
                <a:lnTo>
                  <a:pt x="2312743" y="1039611"/>
                </a:lnTo>
                <a:lnTo>
                  <a:pt x="2254771" y="1030125"/>
                </a:lnTo>
                <a:lnTo>
                  <a:pt x="2198254" y="1019332"/>
                </a:lnTo>
                <a:lnTo>
                  <a:pt x="2143280" y="1007272"/>
                </a:lnTo>
                <a:lnTo>
                  <a:pt x="2089940" y="993986"/>
                </a:lnTo>
                <a:lnTo>
                  <a:pt x="2038323" y="979515"/>
                </a:lnTo>
                <a:lnTo>
                  <a:pt x="1988521" y="963899"/>
                </a:lnTo>
                <a:lnTo>
                  <a:pt x="1940622" y="947179"/>
                </a:lnTo>
                <a:lnTo>
                  <a:pt x="1894718" y="929396"/>
                </a:lnTo>
                <a:lnTo>
                  <a:pt x="1850897" y="910589"/>
                </a:lnTo>
                <a:lnTo>
                  <a:pt x="1809251" y="890801"/>
                </a:lnTo>
                <a:lnTo>
                  <a:pt x="1769870" y="870071"/>
                </a:lnTo>
                <a:lnTo>
                  <a:pt x="1732842" y="848441"/>
                </a:lnTo>
                <a:lnTo>
                  <a:pt x="1698260" y="825950"/>
                </a:lnTo>
                <a:lnTo>
                  <a:pt x="1666211" y="802639"/>
                </a:lnTo>
                <a:lnTo>
                  <a:pt x="1610079" y="753722"/>
                </a:lnTo>
                <a:lnTo>
                  <a:pt x="1565166" y="702015"/>
                </a:lnTo>
                <a:lnTo>
                  <a:pt x="1532193" y="647842"/>
                </a:lnTo>
                <a:lnTo>
                  <a:pt x="1511880" y="591528"/>
                </a:lnTo>
                <a:lnTo>
                  <a:pt x="1504950" y="5334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185028" y="2845434"/>
            <a:ext cx="15017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CC0066"/>
                </a:solidFill>
                <a:latin typeface="Times New Roman"/>
                <a:cs typeface="Times New Roman"/>
              </a:rPr>
              <a:t>Number</a:t>
            </a:r>
            <a:r>
              <a:rPr sz="1800" spc="-3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CC0066"/>
                </a:solidFill>
                <a:latin typeface="Times New Roman"/>
                <a:cs typeface="Times New Roman"/>
              </a:rPr>
              <a:t>of</a:t>
            </a:r>
            <a:r>
              <a:rPr sz="1800" spc="-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sz="1800" spc="5" dirty="0">
                <a:solidFill>
                  <a:srgbClr val="CC0066"/>
                </a:solidFill>
                <a:latin typeface="Times New Roman"/>
                <a:cs typeface="Times New Roman"/>
              </a:rPr>
              <a:t>days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181600" y="3429000"/>
            <a:ext cx="228600" cy="457200"/>
          </a:xfrm>
          <a:custGeom>
            <a:avLst/>
            <a:gdLst/>
            <a:ahLst/>
            <a:cxnLst/>
            <a:rect l="l" t="t" r="r" b="b"/>
            <a:pathLst>
              <a:path w="228600" h="457200">
                <a:moveTo>
                  <a:pt x="0" y="457200"/>
                </a:moveTo>
                <a:lnTo>
                  <a:pt x="22860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20141" y="5741923"/>
            <a:ext cx="781685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2540" algn="ctr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These attributes best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describe </a:t>
            </a: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the relationship prescription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rather </a:t>
            </a: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than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any </a:t>
            </a:r>
            <a:r>
              <a:rPr sz="1800" b="1" spc="5" dirty="0">
                <a:solidFill>
                  <a:srgbClr val="6600CC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individual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entity </a:t>
            </a:r>
            <a:r>
              <a:rPr sz="1800" b="1" spc="-25" dirty="0">
                <a:solidFill>
                  <a:srgbClr val="6600CC"/>
                </a:solidFill>
                <a:latin typeface="Times New Roman"/>
                <a:cs typeface="Times New Roman"/>
              </a:rPr>
              <a:t>Doctor,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Patient or Medicine. </a:t>
            </a: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Such relationships </a:t>
            </a:r>
            <a:r>
              <a:rPr sz="1800" b="1" spc="-15" dirty="0">
                <a:solidFill>
                  <a:srgbClr val="6600CC"/>
                </a:solidFill>
                <a:latin typeface="Times New Roman"/>
                <a:cs typeface="Times New Roman"/>
              </a:rPr>
              <a:t>are 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also known </a:t>
            </a:r>
            <a:r>
              <a:rPr sz="1800" b="1" spc="-434" dirty="0">
                <a:solidFill>
                  <a:srgbClr val="6600CC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600CC"/>
                </a:solidFill>
                <a:latin typeface="Times New Roman"/>
                <a:cs typeface="Times New Roman"/>
              </a:rPr>
              <a:t>as associative</a:t>
            </a:r>
            <a:r>
              <a:rPr sz="1800" b="1" dirty="0">
                <a:solidFill>
                  <a:srgbClr val="6600CC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6600CC"/>
                </a:solidFill>
                <a:latin typeface="Times New Roman"/>
                <a:cs typeface="Times New Roman"/>
              </a:rPr>
              <a:t>entity.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17" name="Picture 16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92660587-0C1C-78E3-F848-96C1A5C5C9B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795" y="94636"/>
            <a:ext cx="1064340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6102" y="1459738"/>
            <a:ext cx="7192009" cy="4552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dirty="0">
                <a:latin typeface="Times New Roman"/>
                <a:cs typeface="Times New Roman"/>
              </a:rPr>
              <a:t>Assumptions</a:t>
            </a:r>
            <a:r>
              <a:rPr sz="2700" b="1" spc="-60" dirty="0">
                <a:latin typeface="Times New Roman"/>
                <a:cs typeface="Times New Roman"/>
              </a:rPr>
              <a:t> </a:t>
            </a:r>
            <a:r>
              <a:rPr sz="2700" b="1" dirty="0">
                <a:latin typeface="Times New Roman"/>
                <a:cs typeface="Times New Roman"/>
              </a:rPr>
              <a:t>: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Times New Roman"/>
                <a:cs typeface="Times New Roman"/>
              </a:rPr>
              <a:t>A</a:t>
            </a:r>
            <a:r>
              <a:rPr sz="2700" spc="-16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college</a:t>
            </a:r>
            <a:r>
              <a:rPr sz="2700" spc="-2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contains</a:t>
            </a:r>
            <a:r>
              <a:rPr sz="2700" spc="-40" dirty="0">
                <a:latin typeface="Times New Roman"/>
                <a:cs typeface="Times New Roman"/>
              </a:rPr>
              <a:t> </a:t>
            </a:r>
            <a:r>
              <a:rPr sz="2700" spc="-5" dirty="0">
                <a:latin typeface="Times New Roman"/>
                <a:cs typeface="Times New Roman"/>
              </a:rPr>
              <a:t>many </a:t>
            </a:r>
            <a:r>
              <a:rPr sz="2700" dirty="0">
                <a:latin typeface="Times New Roman"/>
                <a:cs typeface="Times New Roman"/>
              </a:rPr>
              <a:t>departments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Each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department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spc="-15" dirty="0">
                <a:latin typeface="Times New Roman"/>
                <a:cs typeface="Times New Roman"/>
              </a:rPr>
              <a:t>offer</a:t>
            </a:r>
            <a:r>
              <a:rPr sz="2700" dirty="0">
                <a:latin typeface="Times New Roman"/>
                <a:cs typeface="Times New Roman"/>
              </a:rPr>
              <a:t> any </a:t>
            </a:r>
            <a:r>
              <a:rPr sz="2700" spc="-5" dirty="0">
                <a:latin typeface="Times New Roman"/>
                <a:cs typeface="Times New Roman"/>
              </a:rPr>
              <a:t>number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of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courses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Many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instructors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</a:t>
            </a:r>
            <a:r>
              <a:rPr sz="2700" spc="-4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work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a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department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Times New Roman"/>
                <a:cs typeface="Times New Roman"/>
              </a:rPr>
              <a:t>An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instructor</a:t>
            </a:r>
            <a:r>
              <a:rPr sz="2700" spc="-4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 </a:t>
            </a:r>
            <a:r>
              <a:rPr sz="2700" spc="-5" dirty="0">
                <a:latin typeface="Times New Roman"/>
                <a:cs typeface="Times New Roman"/>
              </a:rPr>
              <a:t>work</a:t>
            </a:r>
            <a:r>
              <a:rPr sz="2700" dirty="0">
                <a:latin typeface="Times New Roman"/>
                <a:cs typeface="Times New Roman"/>
              </a:rPr>
              <a:t> only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one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department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For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each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department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there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is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a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spc="-5" dirty="0">
                <a:latin typeface="Times New Roman"/>
                <a:cs typeface="Times New Roman"/>
              </a:rPr>
              <a:t>Head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Times New Roman"/>
                <a:cs typeface="Times New Roman"/>
              </a:rPr>
              <a:t>An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instructor</a:t>
            </a:r>
            <a:r>
              <a:rPr sz="2700" spc="-4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 be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head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of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only</a:t>
            </a:r>
            <a:r>
              <a:rPr sz="2700" spc="-2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one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department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Each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instructor</a:t>
            </a:r>
            <a:r>
              <a:rPr sz="2700" spc="-4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 take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any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spc="-5" dirty="0">
                <a:latin typeface="Times New Roman"/>
                <a:cs typeface="Times New Roman"/>
              </a:rPr>
              <a:t>number</a:t>
            </a:r>
            <a:r>
              <a:rPr sz="2700" dirty="0">
                <a:latin typeface="Times New Roman"/>
                <a:cs typeface="Times New Roman"/>
              </a:rPr>
              <a:t> of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courses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A</a:t>
            </a:r>
            <a:r>
              <a:rPr sz="2700" spc="-16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course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be taken</a:t>
            </a:r>
            <a:r>
              <a:rPr sz="2700" spc="-3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by</a:t>
            </a:r>
            <a:r>
              <a:rPr sz="2700" spc="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only</a:t>
            </a:r>
            <a:r>
              <a:rPr sz="2700" spc="-3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one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instructor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Times New Roman"/>
                <a:cs typeface="Times New Roman"/>
              </a:rPr>
              <a:t>A</a:t>
            </a:r>
            <a:r>
              <a:rPr sz="2700" spc="-15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student</a:t>
            </a:r>
            <a:r>
              <a:rPr sz="2700" spc="-3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enroll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spc="-5" dirty="0">
                <a:latin typeface="Times New Roman"/>
                <a:cs typeface="Times New Roman"/>
              </a:rPr>
              <a:t>for </a:t>
            </a:r>
            <a:r>
              <a:rPr sz="2700" dirty="0">
                <a:latin typeface="Times New Roman"/>
                <a:cs typeface="Times New Roman"/>
              </a:rPr>
              <a:t>any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number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of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courses</a:t>
            </a:r>
            <a:endParaRPr sz="27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Times New Roman"/>
                <a:cs typeface="Times New Roman"/>
              </a:rPr>
              <a:t>Each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course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can</a:t>
            </a:r>
            <a:r>
              <a:rPr sz="2700" spc="-5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have</a:t>
            </a:r>
            <a:r>
              <a:rPr sz="2700" spc="-2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any</a:t>
            </a:r>
            <a:r>
              <a:rPr sz="2700" spc="-15" dirty="0">
                <a:latin typeface="Times New Roman"/>
                <a:cs typeface="Times New Roman"/>
              </a:rPr>
              <a:t> </a:t>
            </a:r>
            <a:r>
              <a:rPr sz="2700" spc="-5" dirty="0">
                <a:latin typeface="Times New Roman"/>
                <a:cs typeface="Times New Roman"/>
              </a:rPr>
              <a:t>number</a:t>
            </a:r>
            <a:r>
              <a:rPr sz="2700" dirty="0">
                <a:latin typeface="Times New Roman"/>
                <a:cs typeface="Times New Roman"/>
              </a:rPr>
              <a:t> of</a:t>
            </a:r>
            <a:r>
              <a:rPr sz="2700" spc="-10" dirty="0">
                <a:latin typeface="Times New Roman"/>
                <a:cs typeface="Times New Roman"/>
              </a:rPr>
              <a:t> </a:t>
            </a:r>
            <a:r>
              <a:rPr sz="2700" dirty="0">
                <a:latin typeface="Times New Roman"/>
                <a:cs typeface="Times New Roman"/>
              </a:rPr>
              <a:t>students</a:t>
            </a:r>
            <a:endParaRPr sz="27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0366" y="558292"/>
            <a:ext cx="7696834" cy="574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0" u="none" spc="-5" dirty="0">
                <a:latin typeface="Times New Roman"/>
                <a:cs typeface="Times New Roman"/>
              </a:rPr>
              <a:t>Case</a:t>
            </a:r>
            <a:r>
              <a:rPr sz="3600" b="0" u="none" dirty="0">
                <a:latin typeface="Times New Roman"/>
                <a:cs typeface="Times New Roman"/>
              </a:rPr>
              <a:t> </a:t>
            </a:r>
            <a:r>
              <a:rPr sz="3600" b="0" u="none" spc="-5" dirty="0">
                <a:latin typeface="Times New Roman"/>
                <a:cs typeface="Times New Roman"/>
              </a:rPr>
              <a:t>Study</a:t>
            </a:r>
            <a:r>
              <a:rPr sz="3600" b="0" u="none" dirty="0">
                <a:latin typeface="Times New Roman"/>
                <a:cs typeface="Times New Roman"/>
              </a:rPr>
              <a:t> </a:t>
            </a:r>
            <a:r>
              <a:rPr sz="3600" b="0" u="none" spc="-5" dirty="0">
                <a:latin typeface="Times New Roman"/>
                <a:cs typeface="Times New Roman"/>
              </a:rPr>
              <a:t>–</a:t>
            </a:r>
            <a:r>
              <a:rPr sz="3600" b="0" u="none" dirty="0">
                <a:latin typeface="Times New Roman"/>
                <a:cs typeface="Times New Roman"/>
              </a:rPr>
              <a:t> </a:t>
            </a:r>
            <a:r>
              <a:rPr sz="3600" b="0" u="none" spc="-5" dirty="0">
                <a:latin typeface="Times New Roman"/>
                <a:cs typeface="Times New Roman"/>
              </a:rPr>
              <a:t>ER</a:t>
            </a:r>
            <a:r>
              <a:rPr sz="3600" b="0" u="none" dirty="0">
                <a:latin typeface="Times New Roman"/>
                <a:cs typeface="Times New Roman"/>
              </a:rPr>
              <a:t> Model </a:t>
            </a:r>
            <a:r>
              <a:rPr sz="3600" b="0" u="none" spc="-5" dirty="0">
                <a:latin typeface="Times New Roman"/>
                <a:cs typeface="Times New Roman"/>
              </a:rPr>
              <a:t>For</a:t>
            </a:r>
            <a:r>
              <a:rPr sz="3600" b="0" u="none" dirty="0">
                <a:latin typeface="Times New Roman"/>
                <a:cs typeface="Times New Roman"/>
              </a:rPr>
              <a:t> a</a:t>
            </a:r>
            <a:r>
              <a:rPr sz="3600" b="0" u="none" spc="5" dirty="0">
                <a:latin typeface="Times New Roman"/>
                <a:cs typeface="Times New Roman"/>
              </a:rPr>
              <a:t> </a:t>
            </a:r>
            <a:r>
              <a:rPr sz="3600" b="0" u="none" spc="-5" dirty="0">
                <a:latin typeface="Times New Roman"/>
                <a:cs typeface="Times New Roman"/>
              </a:rPr>
              <a:t>college</a:t>
            </a:r>
            <a:r>
              <a:rPr sz="3600" b="0" u="none" spc="10" dirty="0">
                <a:latin typeface="Times New Roman"/>
                <a:cs typeface="Times New Roman"/>
              </a:rPr>
              <a:t> </a:t>
            </a:r>
            <a:r>
              <a:rPr sz="3600" b="0" u="none" spc="-5" dirty="0">
                <a:latin typeface="Times New Roman"/>
                <a:cs typeface="Times New Roman"/>
              </a:rPr>
              <a:t>DB</a:t>
            </a:r>
            <a:endParaRPr sz="3600" dirty="0">
              <a:latin typeface="Times New Roman"/>
              <a:cs typeface="Times New Roman"/>
            </a:endParaRPr>
          </a:p>
        </p:txBody>
      </p:sp>
      <p:pic>
        <p:nvPicPr>
          <p:cNvPr id="4" name="Picture 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3C74512B-280E-1118-4E63-1A19A856FC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894982"/>
            <a:ext cx="7778115" cy="6290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sz="4000" u="none" dirty="0"/>
              <a:t>Steps</a:t>
            </a:r>
            <a:r>
              <a:rPr sz="4000" u="none" spc="-25" dirty="0"/>
              <a:t> </a:t>
            </a:r>
            <a:r>
              <a:rPr sz="4000" u="none" dirty="0"/>
              <a:t>in</a:t>
            </a:r>
            <a:r>
              <a:rPr sz="4000" u="none" spc="-25" dirty="0"/>
              <a:t> </a:t>
            </a:r>
            <a:r>
              <a:rPr sz="4000" u="none" dirty="0"/>
              <a:t>ER</a:t>
            </a:r>
            <a:r>
              <a:rPr sz="4000" u="none" spc="-35" dirty="0"/>
              <a:t> </a:t>
            </a:r>
            <a:r>
              <a:rPr sz="4000" u="none" dirty="0"/>
              <a:t>Modeling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6102" y="1702659"/>
            <a:ext cx="7778115" cy="3701654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527050" indent="-514350" algn="just">
              <a:lnSpc>
                <a:spcPct val="100000"/>
              </a:lnSpc>
              <a:spcBef>
                <a:spcPts val="865"/>
              </a:spcBef>
              <a:buFont typeface="+mj-lt"/>
              <a:buAutoNum type="arabicPeriod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/>
                <a:cs typeface="Times New Roman"/>
              </a:rPr>
              <a:t>Identify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the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Entities</a:t>
            </a:r>
          </a:p>
          <a:p>
            <a:pPr marL="527050" indent="-514350" algn="just">
              <a:lnSpc>
                <a:spcPct val="100000"/>
              </a:lnSpc>
              <a:spcBef>
                <a:spcPts val="770"/>
              </a:spcBef>
              <a:buFont typeface="+mj-lt"/>
              <a:buAutoNum type="arabicPeriod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/>
                <a:cs typeface="Times New Roman"/>
              </a:rPr>
              <a:t>Find</a:t>
            </a:r>
            <a:r>
              <a:rPr sz="2800" spc="-4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relationships</a:t>
            </a:r>
          </a:p>
          <a:p>
            <a:pPr marL="527050" indent="-514350" algn="just">
              <a:lnSpc>
                <a:spcPct val="100000"/>
              </a:lnSpc>
              <a:spcBef>
                <a:spcPts val="770"/>
              </a:spcBef>
              <a:buFont typeface="+mj-lt"/>
              <a:buAutoNum type="arabicPeriod"/>
              <a:tabLst>
                <a:tab pos="354965" algn="l"/>
                <a:tab pos="355600" algn="l"/>
                <a:tab pos="2442210" algn="l"/>
              </a:tabLst>
            </a:pPr>
            <a:r>
              <a:rPr sz="2800" dirty="0">
                <a:latin typeface="Times New Roman"/>
                <a:cs typeface="Times New Roman"/>
              </a:rPr>
              <a:t>Identify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the	key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attributes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for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every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Entity</a:t>
            </a:r>
          </a:p>
          <a:p>
            <a:pPr marL="527050" indent="-514350" algn="just">
              <a:lnSpc>
                <a:spcPct val="100000"/>
              </a:lnSpc>
              <a:spcBef>
                <a:spcPts val="770"/>
              </a:spcBef>
              <a:buFont typeface="+mj-lt"/>
              <a:buAutoNum type="arabicPeriod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/>
                <a:cs typeface="Times New Roman"/>
              </a:rPr>
              <a:t>Identify</a:t>
            </a:r>
            <a:r>
              <a:rPr sz="2800" spc="-5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other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relevant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attributes</a:t>
            </a:r>
          </a:p>
          <a:p>
            <a:pPr marL="527050" marR="1398270" indent="-514350" algn="just">
              <a:lnSpc>
                <a:spcPct val="100000"/>
              </a:lnSpc>
              <a:spcBef>
                <a:spcPts val="770"/>
              </a:spcBef>
              <a:buFont typeface="+mj-lt"/>
              <a:buAutoNum type="arabicPeriod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/>
                <a:cs typeface="Times New Roman"/>
              </a:rPr>
              <a:t>Draw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complete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spc="5" dirty="0">
                <a:latin typeface="Times New Roman"/>
                <a:cs typeface="Times New Roman"/>
              </a:rPr>
              <a:t>E-R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diagram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with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all </a:t>
            </a:r>
            <a:r>
              <a:rPr sz="2800" spc="-78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attributes</a:t>
            </a:r>
            <a:r>
              <a:rPr sz="2800" spc="-3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including</a:t>
            </a:r>
            <a:r>
              <a:rPr sz="2800" spc="-4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Primary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Key</a:t>
            </a:r>
          </a:p>
          <a:p>
            <a:pPr marL="527050" indent="-514350" algn="just">
              <a:lnSpc>
                <a:spcPct val="100000"/>
              </a:lnSpc>
              <a:spcBef>
                <a:spcPts val="770"/>
              </a:spcBef>
              <a:buFont typeface="+mj-lt"/>
              <a:buAutoNum type="arabicPeriod"/>
              <a:tabLst>
                <a:tab pos="354965" algn="l"/>
                <a:tab pos="355600" algn="l"/>
              </a:tabLst>
            </a:pPr>
            <a:r>
              <a:rPr sz="2800" dirty="0">
                <a:latin typeface="Times New Roman"/>
                <a:cs typeface="Times New Roman"/>
              </a:rPr>
              <a:t>Review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your</a:t>
            </a:r>
            <a:r>
              <a:rPr sz="2800" spc="-1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results</a:t>
            </a:r>
            <a:r>
              <a:rPr sz="2800" spc="-2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with your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Business users</a:t>
            </a:r>
          </a:p>
        </p:txBody>
      </p:sp>
      <p:pic>
        <p:nvPicPr>
          <p:cNvPr id="4" name="Picture 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B13070E2-DE16-2B82-4C57-D6C2049151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9154" y="2470404"/>
            <a:ext cx="87212" cy="8686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5360" y="2423160"/>
            <a:ext cx="1595627" cy="18745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9154" y="3049523"/>
            <a:ext cx="87212" cy="86868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4503" y="3002279"/>
            <a:ext cx="1101851" cy="1920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9154" y="3628644"/>
            <a:ext cx="87212" cy="8686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80123" y="3581400"/>
            <a:ext cx="956693" cy="1920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9154" y="4207764"/>
            <a:ext cx="87212" cy="86868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75489" y="4160520"/>
            <a:ext cx="1528320" cy="192023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065782" y="1063878"/>
            <a:ext cx="478726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u="none" dirty="0"/>
              <a:t>Step</a:t>
            </a:r>
            <a:r>
              <a:rPr sz="3200" u="none" spc="-25" dirty="0"/>
              <a:t> </a:t>
            </a:r>
            <a:r>
              <a:rPr sz="3200" u="none" dirty="0"/>
              <a:t>1:</a:t>
            </a:r>
            <a:r>
              <a:rPr sz="3200" u="none" spc="-25" dirty="0"/>
              <a:t> </a:t>
            </a:r>
            <a:r>
              <a:rPr sz="3200" u="none" dirty="0"/>
              <a:t>Identify</a:t>
            </a:r>
            <a:r>
              <a:rPr sz="3200" u="none" spc="-30" dirty="0"/>
              <a:t> </a:t>
            </a:r>
            <a:r>
              <a:rPr sz="3200" u="none" dirty="0"/>
              <a:t>the</a:t>
            </a:r>
            <a:r>
              <a:rPr sz="3200" u="none" spc="-10" dirty="0"/>
              <a:t> </a:t>
            </a:r>
            <a:r>
              <a:rPr sz="3200" u="none" spc="-5" dirty="0"/>
              <a:t>Entities</a:t>
            </a:r>
            <a:endParaRPr sz="3200"/>
          </a:p>
        </p:txBody>
      </p:sp>
      <p:sp>
        <p:nvSpPr>
          <p:cNvPr id="11" name="object 11"/>
          <p:cNvSpPr txBox="1"/>
          <p:nvPr/>
        </p:nvSpPr>
        <p:spPr>
          <a:xfrm>
            <a:off x="616102" y="2335148"/>
            <a:ext cx="1950720" cy="2052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9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35" dirty="0">
                <a:latin typeface="Times New Roman"/>
                <a:cs typeface="Times New Roman"/>
              </a:rPr>
              <a:t>DEPARTMENT</a:t>
            </a:r>
            <a:endParaRPr sz="1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Arial MT"/>
              <a:buChar char="•"/>
            </a:pPr>
            <a:endParaRPr sz="195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STUDENT</a:t>
            </a:r>
            <a:endParaRPr sz="1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 MT"/>
              <a:buChar char="•"/>
            </a:pPr>
            <a:endParaRPr sz="195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COURSE</a:t>
            </a:r>
            <a:endParaRPr sz="1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Arial MT"/>
              <a:buChar char="•"/>
            </a:pPr>
            <a:endParaRPr sz="195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10" dirty="0">
                <a:latin typeface="Times New Roman"/>
                <a:cs typeface="Times New Roman"/>
              </a:rPr>
              <a:t>INSTRUCTOR</a:t>
            </a:r>
            <a:endParaRPr sz="1900">
              <a:latin typeface="Times New Roman"/>
              <a:cs typeface="Times New Roman"/>
            </a:endParaRPr>
          </a:p>
        </p:txBody>
      </p:sp>
      <p:pic>
        <p:nvPicPr>
          <p:cNvPr id="13" name="Picture 12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1C0B838F-E604-42DE-F675-A69FAFC829E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62860" y="699896"/>
            <a:ext cx="392684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u="none" spc="-5" dirty="0"/>
              <a:t>Steps</a:t>
            </a:r>
            <a:r>
              <a:rPr sz="3300" u="none" spc="-10" dirty="0"/>
              <a:t> </a:t>
            </a:r>
            <a:r>
              <a:rPr sz="3300" u="none" spc="-5" dirty="0"/>
              <a:t>in ER Modeling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616102" y="1547048"/>
            <a:ext cx="7823200" cy="4507230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335"/>
              </a:spcBef>
            </a:pPr>
            <a:r>
              <a:rPr sz="2000" b="1" dirty="0">
                <a:latin typeface="Times New Roman"/>
                <a:cs typeface="Times New Roman"/>
              </a:rPr>
              <a:t>Step</a:t>
            </a:r>
            <a:r>
              <a:rPr sz="2000" b="1" spc="-3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2:</a:t>
            </a:r>
            <a:r>
              <a:rPr sz="2000" b="1" spc="-3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Find</a:t>
            </a:r>
            <a:r>
              <a:rPr sz="2000" b="1" spc="-1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the</a:t>
            </a:r>
            <a:r>
              <a:rPr sz="2000" b="1" spc="-20" dirty="0">
                <a:latin typeface="Times New Roman"/>
                <a:cs typeface="Times New Roman"/>
              </a:rPr>
              <a:t> </a:t>
            </a:r>
            <a:r>
              <a:rPr sz="2000" b="1" spc="-5" dirty="0">
                <a:latin typeface="Times New Roman"/>
                <a:cs typeface="Times New Roman"/>
              </a:rPr>
              <a:t>relationships</a:t>
            </a:r>
            <a:endParaRPr sz="2000">
              <a:latin typeface="Times New Roman"/>
              <a:cs typeface="Times New Roman"/>
            </a:endParaRPr>
          </a:p>
          <a:p>
            <a:pPr marL="355600" marR="5080" indent="-342900" algn="just">
              <a:lnSpc>
                <a:spcPts val="2160"/>
              </a:lnSpc>
              <a:spcBef>
                <a:spcPts val="51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5" dirty="0">
                <a:latin typeface="Times New Roman"/>
                <a:cs typeface="Times New Roman"/>
              </a:rPr>
              <a:t>One </a:t>
            </a:r>
            <a:r>
              <a:rPr sz="2000" dirty="0">
                <a:latin typeface="Times New Roman"/>
                <a:cs typeface="Times New Roman"/>
              </a:rPr>
              <a:t>course </a:t>
            </a:r>
            <a:r>
              <a:rPr sz="2000" spc="-5" dirty="0">
                <a:latin typeface="Times New Roman"/>
                <a:cs typeface="Times New Roman"/>
              </a:rPr>
              <a:t>is enrolled </a:t>
            </a:r>
            <a:r>
              <a:rPr sz="2000" dirty="0">
                <a:latin typeface="Times New Roman"/>
                <a:cs typeface="Times New Roman"/>
              </a:rPr>
              <a:t>by </a:t>
            </a:r>
            <a:r>
              <a:rPr sz="2000" spc="-5" dirty="0">
                <a:latin typeface="Times New Roman"/>
                <a:cs typeface="Times New Roman"/>
              </a:rPr>
              <a:t>multiple students and one student enrolls </a:t>
            </a:r>
            <a:r>
              <a:rPr sz="2000" spc="-10" dirty="0">
                <a:latin typeface="Times New Roman"/>
                <a:cs typeface="Times New Roman"/>
              </a:rPr>
              <a:t>for </a:t>
            </a:r>
            <a:r>
              <a:rPr sz="2000" spc="-5" dirty="0">
                <a:latin typeface="Times New Roman"/>
                <a:cs typeface="Times New Roman"/>
              </a:rPr>
              <a:t> multiple courses, hence the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cardinality </a:t>
            </a:r>
            <a:r>
              <a:rPr sz="2000" dirty="0">
                <a:latin typeface="Times New Roman"/>
                <a:cs typeface="Times New Roman"/>
              </a:rPr>
              <a:t>between </a:t>
            </a:r>
            <a:r>
              <a:rPr sz="2000" spc="-5" dirty="0">
                <a:latin typeface="Times New Roman"/>
                <a:cs typeface="Times New Roman"/>
              </a:rPr>
              <a:t>course and student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is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Many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30" dirty="0">
                <a:latin typeface="Times New Roman"/>
                <a:cs typeface="Times New Roman"/>
              </a:rPr>
              <a:t>Many.</a:t>
            </a:r>
            <a:endParaRPr sz="2000">
              <a:latin typeface="Times New Roman"/>
              <a:cs typeface="Times New Roman"/>
            </a:endParaRPr>
          </a:p>
          <a:p>
            <a:pPr marL="355600" marR="5715" indent="-342900" algn="just">
              <a:lnSpc>
                <a:spcPct val="90100"/>
              </a:lnSpc>
              <a:spcBef>
                <a:spcPts val="44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latin typeface="Times New Roman"/>
                <a:cs typeface="Times New Roman"/>
              </a:rPr>
              <a:t>The </a:t>
            </a:r>
            <a:r>
              <a:rPr sz="2000" spc="-5" dirty="0">
                <a:latin typeface="Times New Roman"/>
                <a:cs typeface="Times New Roman"/>
              </a:rPr>
              <a:t>department </a:t>
            </a:r>
            <a:r>
              <a:rPr sz="2000" spc="-10" dirty="0">
                <a:latin typeface="Times New Roman"/>
                <a:cs typeface="Times New Roman"/>
              </a:rPr>
              <a:t>offers </a:t>
            </a:r>
            <a:r>
              <a:rPr sz="2000" spc="-5" dirty="0">
                <a:latin typeface="Times New Roman"/>
                <a:cs typeface="Times New Roman"/>
              </a:rPr>
              <a:t>many </a:t>
            </a:r>
            <a:r>
              <a:rPr sz="2000" dirty="0">
                <a:latin typeface="Times New Roman"/>
                <a:cs typeface="Times New Roman"/>
              </a:rPr>
              <a:t>courses   </a:t>
            </a:r>
            <a:r>
              <a:rPr sz="2000" spc="-5" dirty="0">
                <a:latin typeface="Times New Roman"/>
                <a:cs typeface="Times New Roman"/>
              </a:rPr>
              <a:t>and each </a:t>
            </a:r>
            <a:r>
              <a:rPr sz="2000" dirty="0">
                <a:latin typeface="Times New Roman"/>
                <a:cs typeface="Times New Roman"/>
              </a:rPr>
              <a:t>course </a:t>
            </a:r>
            <a:r>
              <a:rPr sz="2000" spc="-5" dirty="0">
                <a:latin typeface="Times New Roman"/>
                <a:cs typeface="Times New Roman"/>
              </a:rPr>
              <a:t>belongs to </a:t>
            </a:r>
            <a:r>
              <a:rPr sz="2000" dirty="0">
                <a:latin typeface="Times New Roman"/>
                <a:cs typeface="Times New Roman"/>
              </a:rPr>
              <a:t>only 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one </a:t>
            </a:r>
            <a:r>
              <a:rPr sz="2000" spc="-5" dirty="0">
                <a:latin typeface="Times New Roman"/>
                <a:cs typeface="Times New Roman"/>
              </a:rPr>
              <a:t>department, </a:t>
            </a:r>
            <a:r>
              <a:rPr sz="2000" dirty="0">
                <a:latin typeface="Times New Roman"/>
                <a:cs typeface="Times New Roman"/>
              </a:rPr>
              <a:t>hence </a:t>
            </a:r>
            <a:r>
              <a:rPr sz="2000" spc="-5" dirty="0">
                <a:latin typeface="Times New Roman"/>
                <a:cs typeface="Times New Roman"/>
              </a:rPr>
              <a:t>the cardinality between department </a:t>
            </a:r>
            <a:r>
              <a:rPr sz="2000" dirty="0">
                <a:latin typeface="Times New Roman"/>
                <a:cs typeface="Times New Roman"/>
              </a:rPr>
              <a:t>and </a:t>
            </a:r>
            <a:r>
              <a:rPr sz="2000" spc="-5" dirty="0">
                <a:latin typeface="Times New Roman"/>
                <a:cs typeface="Times New Roman"/>
              </a:rPr>
              <a:t>course </a:t>
            </a:r>
            <a:r>
              <a:rPr sz="2000" spc="-10" dirty="0">
                <a:latin typeface="Times New Roman"/>
                <a:cs typeface="Times New Roman"/>
              </a:rPr>
              <a:t>is 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One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 </a:t>
            </a:r>
            <a:r>
              <a:rPr sz="2000" spc="-30" dirty="0">
                <a:latin typeface="Times New Roman"/>
                <a:cs typeface="Times New Roman"/>
              </a:rPr>
              <a:t>Many.</a:t>
            </a:r>
            <a:endParaRPr sz="2000">
              <a:latin typeface="Times New Roman"/>
              <a:cs typeface="Times New Roman"/>
            </a:endParaRPr>
          </a:p>
          <a:p>
            <a:pPr marL="355600" marR="5715" indent="-342900" algn="just">
              <a:lnSpc>
                <a:spcPts val="2160"/>
              </a:lnSpc>
              <a:spcBef>
                <a:spcPts val="51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5" dirty="0">
                <a:latin typeface="Times New Roman"/>
                <a:cs typeface="Times New Roman"/>
              </a:rPr>
              <a:t>One </a:t>
            </a:r>
            <a:r>
              <a:rPr sz="2000" spc="-5" dirty="0">
                <a:latin typeface="Times New Roman"/>
                <a:cs typeface="Times New Roman"/>
              </a:rPr>
              <a:t>department has multiple instructors and </a:t>
            </a:r>
            <a:r>
              <a:rPr sz="2000" dirty="0">
                <a:latin typeface="Times New Roman"/>
                <a:cs typeface="Times New Roman"/>
              </a:rPr>
              <a:t>one </a:t>
            </a:r>
            <a:r>
              <a:rPr sz="2000" spc="-10" dirty="0">
                <a:latin typeface="Times New Roman"/>
                <a:cs typeface="Times New Roman"/>
              </a:rPr>
              <a:t>instructor</a:t>
            </a:r>
            <a:r>
              <a:rPr sz="2000" spc="48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belongs to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one </a:t>
            </a:r>
            <a:r>
              <a:rPr sz="2000" spc="-5" dirty="0">
                <a:latin typeface="Times New Roman"/>
                <a:cs typeface="Times New Roman"/>
              </a:rPr>
              <a:t>and </a:t>
            </a:r>
            <a:r>
              <a:rPr sz="2000" dirty="0">
                <a:latin typeface="Times New Roman"/>
                <a:cs typeface="Times New Roman"/>
              </a:rPr>
              <a:t>only one </a:t>
            </a:r>
            <a:r>
              <a:rPr sz="2000" spc="-5" dirty="0">
                <a:latin typeface="Times New Roman"/>
                <a:cs typeface="Times New Roman"/>
              </a:rPr>
              <a:t>department </a:t>
            </a:r>
            <a:r>
              <a:rPr sz="2000" dirty="0">
                <a:latin typeface="Times New Roman"/>
                <a:cs typeface="Times New Roman"/>
              </a:rPr>
              <a:t>, hence </a:t>
            </a:r>
            <a:r>
              <a:rPr sz="2000" spc="-5" dirty="0">
                <a:latin typeface="Times New Roman"/>
                <a:cs typeface="Times New Roman"/>
              </a:rPr>
              <a:t>the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cardinality between department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instructor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is</a:t>
            </a:r>
            <a:r>
              <a:rPr sz="2000" spc="5" dirty="0">
                <a:latin typeface="Times New Roman"/>
                <a:cs typeface="Times New Roman"/>
              </a:rPr>
              <a:t> one</a:t>
            </a:r>
            <a:r>
              <a:rPr sz="2000" spc="48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 </a:t>
            </a:r>
            <a:r>
              <a:rPr sz="2000" spc="-30" dirty="0">
                <a:latin typeface="Times New Roman"/>
                <a:cs typeface="Times New Roman"/>
              </a:rPr>
              <a:t>Many.</a:t>
            </a:r>
            <a:endParaRPr sz="2000">
              <a:latin typeface="Times New Roman"/>
              <a:cs typeface="Times New Roman"/>
            </a:endParaRPr>
          </a:p>
          <a:p>
            <a:pPr marL="355600" marR="6350" indent="-342900" algn="just">
              <a:lnSpc>
                <a:spcPts val="2160"/>
              </a:lnSpc>
              <a:spcBef>
                <a:spcPts val="48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latin typeface="Times New Roman"/>
                <a:cs typeface="Times New Roman"/>
              </a:rPr>
              <a:t>Each </a:t>
            </a:r>
            <a:r>
              <a:rPr sz="2000" spc="-5" dirty="0">
                <a:latin typeface="Times New Roman"/>
                <a:cs typeface="Times New Roman"/>
              </a:rPr>
              <a:t>department there is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spc="-5" dirty="0">
                <a:latin typeface="Times New Roman"/>
                <a:cs typeface="Times New Roman"/>
              </a:rPr>
              <a:t>“Head of department” and one instructor is </a:t>
            </a:r>
            <a:r>
              <a:rPr sz="2000" dirty="0">
                <a:latin typeface="Times New Roman"/>
                <a:cs typeface="Times New Roman"/>
              </a:rPr>
              <a:t> “Head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49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department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“,hence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cardinality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one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 </a:t>
            </a:r>
            <a:r>
              <a:rPr sz="2000" spc="5" dirty="0">
                <a:latin typeface="Times New Roman"/>
                <a:cs typeface="Times New Roman"/>
              </a:rPr>
              <a:t>one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.</a:t>
            </a:r>
            <a:endParaRPr sz="2000">
              <a:latin typeface="Times New Roman"/>
              <a:cs typeface="Times New Roman"/>
            </a:endParaRPr>
          </a:p>
          <a:p>
            <a:pPr marL="355600" marR="5080" indent="-342900" algn="just">
              <a:lnSpc>
                <a:spcPct val="90100"/>
              </a:lnSpc>
              <a:spcBef>
                <a:spcPts val="44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5" dirty="0">
                <a:latin typeface="Times New Roman"/>
                <a:cs typeface="Times New Roman"/>
              </a:rPr>
              <a:t>One </a:t>
            </a:r>
            <a:r>
              <a:rPr sz="2000" spc="-5" dirty="0">
                <a:latin typeface="Times New Roman"/>
                <a:cs typeface="Times New Roman"/>
              </a:rPr>
              <a:t>course </a:t>
            </a:r>
            <a:r>
              <a:rPr sz="2000" spc="-10" dirty="0">
                <a:latin typeface="Times New Roman"/>
                <a:cs typeface="Times New Roman"/>
              </a:rPr>
              <a:t>is </a:t>
            </a:r>
            <a:r>
              <a:rPr sz="2000" dirty="0">
                <a:latin typeface="Times New Roman"/>
                <a:cs typeface="Times New Roman"/>
              </a:rPr>
              <a:t>taught by only one </a:t>
            </a:r>
            <a:r>
              <a:rPr sz="2000" spc="-15" dirty="0">
                <a:latin typeface="Times New Roman"/>
                <a:cs typeface="Times New Roman"/>
              </a:rPr>
              <a:t>instructor, </a:t>
            </a:r>
            <a:r>
              <a:rPr sz="2000" dirty="0">
                <a:latin typeface="Times New Roman"/>
                <a:cs typeface="Times New Roman"/>
              </a:rPr>
              <a:t>but </a:t>
            </a:r>
            <a:r>
              <a:rPr sz="2000" spc="-5" dirty="0">
                <a:latin typeface="Times New Roman"/>
                <a:cs typeface="Times New Roman"/>
              </a:rPr>
              <a:t>the </a:t>
            </a:r>
            <a:r>
              <a:rPr sz="2000" spc="-10" dirty="0">
                <a:latin typeface="Times New Roman"/>
                <a:cs typeface="Times New Roman"/>
              </a:rPr>
              <a:t>instructor </a:t>
            </a:r>
            <a:r>
              <a:rPr sz="2000" spc="-5" dirty="0">
                <a:latin typeface="Times New Roman"/>
                <a:cs typeface="Times New Roman"/>
              </a:rPr>
              <a:t>teaches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many </a:t>
            </a:r>
            <a:r>
              <a:rPr sz="2000" dirty="0">
                <a:latin typeface="Times New Roman"/>
                <a:cs typeface="Times New Roman"/>
              </a:rPr>
              <a:t>courses, </a:t>
            </a:r>
            <a:r>
              <a:rPr sz="2000" spc="-5" dirty="0">
                <a:latin typeface="Times New Roman"/>
                <a:cs typeface="Times New Roman"/>
              </a:rPr>
              <a:t>hence the cardinality </a:t>
            </a:r>
            <a:r>
              <a:rPr sz="2000" dirty="0">
                <a:latin typeface="Times New Roman"/>
                <a:cs typeface="Times New Roman"/>
              </a:rPr>
              <a:t>between </a:t>
            </a:r>
            <a:r>
              <a:rPr sz="2000" spc="-5" dirty="0">
                <a:latin typeface="Times New Roman"/>
                <a:cs typeface="Times New Roman"/>
              </a:rPr>
              <a:t>course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and instructor is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many</a:t>
            </a:r>
            <a:r>
              <a:rPr sz="2000" spc="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 </a:t>
            </a:r>
            <a:r>
              <a:rPr sz="2000" dirty="0">
                <a:latin typeface="Times New Roman"/>
                <a:cs typeface="Times New Roman"/>
              </a:rPr>
              <a:t>one.</a:t>
            </a:r>
            <a:endParaRPr sz="2000">
              <a:latin typeface="Times New Roman"/>
              <a:cs typeface="Times New Roman"/>
            </a:endParaRPr>
          </a:p>
        </p:txBody>
      </p:sp>
      <p:pic>
        <p:nvPicPr>
          <p:cNvPr id="5" name="Picture 4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DFD2FD4C-A2EC-5271-67B2-EC804491C7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96A36D0D-0069-4323-BDF1-8F310D8FA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21000" y="483870"/>
            <a:ext cx="321119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u="none" dirty="0"/>
              <a:t>E</a:t>
            </a:r>
            <a:r>
              <a:rPr lang="en-IN" u="none" dirty="0"/>
              <a:t>-</a:t>
            </a:r>
            <a:r>
              <a:rPr u="none" dirty="0"/>
              <a:t>R</a:t>
            </a:r>
            <a:r>
              <a:rPr u="none" spc="-75" dirty="0"/>
              <a:t> </a:t>
            </a:r>
            <a:r>
              <a:rPr u="none" dirty="0"/>
              <a:t>Model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D80448D7-42B9-433B-94D9-CE85197F44C6}"/>
              </a:ext>
            </a:extLst>
          </p:cNvPr>
          <p:cNvSpPr txBox="1"/>
          <p:nvPr/>
        </p:nvSpPr>
        <p:spPr>
          <a:xfrm>
            <a:off x="685800" y="1905000"/>
            <a:ext cx="8166100" cy="226728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E-R model is the logical representation of data as objects and relationships among them.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These objects are known as entities, and relationship is an association among these entities. 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model was designed by Peter Chen in 1976.</a:t>
            </a:r>
          </a:p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This model is widely used in database designing.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664C5B74-8B4C-F137-36FA-078C9CC759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688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7100" y="620395"/>
            <a:ext cx="54952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u="none" spc="-5" dirty="0"/>
              <a:t>Step</a:t>
            </a:r>
            <a:r>
              <a:rPr sz="3000" u="none" spc="-10" dirty="0"/>
              <a:t> </a:t>
            </a:r>
            <a:r>
              <a:rPr sz="3000" u="none" dirty="0"/>
              <a:t>3: </a:t>
            </a:r>
            <a:r>
              <a:rPr sz="3000" u="none" spc="-5" dirty="0"/>
              <a:t>Identify</a:t>
            </a:r>
            <a:r>
              <a:rPr sz="3000" u="none" spc="15" dirty="0"/>
              <a:t> </a:t>
            </a:r>
            <a:r>
              <a:rPr sz="3000" u="none" spc="-5" dirty="0"/>
              <a:t>the</a:t>
            </a:r>
            <a:r>
              <a:rPr sz="3000" u="none" spc="-10" dirty="0"/>
              <a:t> </a:t>
            </a:r>
            <a:r>
              <a:rPr sz="3000" u="none" spc="-5" dirty="0"/>
              <a:t>key</a:t>
            </a:r>
            <a:r>
              <a:rPr sz="3000" u="none" spc="10" dirty="0"/>
              <a:t> </a:t>
            </a:r>
            <a:r>
              <a:rPr sz="3000" u="none" spc="-5" dirty="0"/>
              <a:t>attributes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527100" y="1383918"/>
            <a:ext cx="7837805" cy="1241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08940" indent="-396240">
              <a:lnSpc>
                <a:spcPts val="2055"/>
              </a:lnSpc>
              <a:spcBef>
                <a:spcPts val="95"/>
              </a:spcBef>
              <a:buSzPct val="89473"/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sz="1900" spc="-10" dirty="0">
                <a:latin typeface="Times New Roman"/>
                <a:cs typeface="Times New Roman"/>
              </a:rPr>
              <a:t>Deptname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is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key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attribute</a:t>
            </a:r>
            <a:r>
              <a:rPr sz="1900" spc="-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2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Entity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10" dirty="0">
                <a:latin typeface="Times New Roman"/>
                <a:cs typeface="Times New Roman"/>
              </a:rPr>
              <a:t>“Department”,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as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it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identifies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</a:t>
            </a:r>
            <a:endParaRPr sz="1900" dirty="0">
              <a:latin typeface="Times New Roman"/>
              <a:cs typeface="Times New Roman"/>
            </a:endParaRPr>
          </a:p>
          <a:p>
            <a:pPr marL="416559">
              <a:lnSpc>
                <a:spcPts val="1825"/>
              </a:lnSpc>
            </a:pPr>
            <a:r>
              <a:rPr sz="1900" spc="-5" dirty="0">
                <a:latin typeface="Times New Roman"/>
                <a:cs typeface="Times New Roman"/>
              </a:rPr>
              <a:t>Department</a:t>
            </a:r>
            <a:r>
              <a:rPr sz="1900" spc="-20" dirty="0">
                <a:latin typeface="Times New Roman"/>
                <a:cs typeface="Times New Roman"/>
              </a:rPr>
              <a:t> </a:t>
            </a:r>
            <a:r>
              <a:rPr sz="1900" spc="-15" dirty="0">
                <a:latin typeface="Times New Roman"/>
                <a:cs typeface="Times New Roman"/>
              </a:rPr>
              <a:t>uniquely.</a:t>
            </a:r>
            <a:endParaRPr sz="1900" dirty="0">
              <a:latin typeface="Times New Roman"/>
              <a:cs typeface="Times New Roman"/>
            </a:endParaRPr>
          </a:p>
          <a:p>
            <a:pPr marL="416559" indent="-403860">
              <a:lnSpc>
                <a:spcPts val="1825"/>
              </a:lnSpc>
              <a:buFont typeface="Arial MT"/>
              <a:buChar char="•"/>
              <a:tabLst>
                <a:tab pos="415925" algn="l"/>
                <a:tab pos="416559" algn="l"/>
              </a:tabLst>
            </a:pPr>
            <a:r>
              <a:rPr sz="1900" spc="-5" dirty="0">
                <a:latin typeface="Times New Roman"/>
                <a:cs typeface="Times New Roman"/>
              </a:rPr>
              <a:t>Course#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(CourseId)</a:t>
            </a:r>
            <a:r>
              <a:rPr sz="1900" spc="2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is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 key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attribute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“Course”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Entity.</a:t>
            </a:r>
            <a:endParaRPr sz="1900" dirty="0">
              <a:latin typeface="Times New Roman"/>
              <a:cs typeface="Times New Roman"/>
            </a:endParaRPr>
          </a:p>
          <a:p>
            <a:pPr marL="416559" indent="-403860">
              <a:lnSpc>
                <a:spcPts val="1825"/>
              </a:lnSpc>
              <a:buFont typeface="Arial MT"/>
              <a:buChar char="•"/>
              <a:tabLst>
                <a:tab pos="415925" algn="l"/>
                <a:tab pos="416559" algn="l"/>
              </a:tabLst>
            </a:pPr>
            <a:r>
              <a:rPr sz="1900" spc="-5" dirty="0">
                <a:latin typeface="Times New Roman"/>
                <a:cs typeface="Times New Roman"/>
              </a:rPr>
              <a:t>Student#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(Student</a:t>
            </a:r>
            <a:r>
              <a:rPr sz="1900" spc="20" dirty="0">
                <a:latin typeface="Times New Roman"/>
                <a:cs typeface="Times New Roman"/>
              </a:rPr>
              <a:t> </a:t>
            </a:r>
            <a:r>
              <a:rPr sz="1900" spc="-10" dirty="0">
                <a:latin typeface="Times New Roman"/>
                <a:cs typeface="Times New Roman"/>
              </a:rPr>
              <a:t>Number)</a:t>
            </a:r>
            <a:r>
              <a:rPr sz="1900" spc="5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is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key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attribute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20" dirty="0">
                <a:latin typeface="Times New Roman"/>
                <a:cs typeface="Times New Roman"/>
              </a:rPr>
              <a:t> </a:t>
            </a:r>
            <a:r>
              <a:rPr sz="1900" spc="-10" dirty="0">
                <a:latin typeface="Times New Roman"/>
                <a:cs typeface="Times New Roman"/>
              </a:rPr>
              <a:t>“Student”</a:t>
            </a:r>
            <a:r>
              <a:rPr sz="1900" spc="-5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Entity.</a:t>
            </a:r>
            <a:endParaRPr sz="1900" dirty="0">
              <a:latin typeface="Times New Roman"/>
              <a:cs typeface="Times New Roman"/>
            </a:endParaRPr>
          </a:p>
          <a:p>
            <a:pPr marL="416559" indent="-403860">
              <a:lnSpc>
                <a:spcPts val="2050"/>
              </a:lnSpc>
              <a:buFont typeface="Arial MT"/>
              <a:buChar char="•"/>
              <a:tabLst>
                <a:tab pos="415925" algn="l"/>
                <a:tab pos="416559" algn="l"/>
              </a:tabLst>
            </a:pPr>
            <a:r>
              <a:rPr sz="1900" spc="-5" dirty="0">
                <a:latin typeface="Times New Roman"/>
                <a:cs typeface="Times New Roman"/>
              </a:rPr>
              <a:t>Instructor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10" dirty="0">
                <a:latin typeface="Times New Roman"/>
                <a:cs typeface="Times New Roman"/>
              </a:rPr>
              <a:t>Name</a:t>
            </a:r>
            <a:r>
              <a:rPr sz="1900" spc="5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is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 key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attribute</a:t>
            </a:r>
            <a:r>
              <a:rPr sz="1900" spc="-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“Instructor”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Entity.</a:t>
            </a:r>
            <a:endParaRPr sz="19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7100" y="2949702"/>
            <a:ext cx="660463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latin typeface="Times New Roman"/>
                <a:cs typeface="Times New Roman"/>
              </a:rPr>
              <a:t>Step</a:t>
            </a:r>
            <a:r>
              <a:rPr sz="3000" b="1" spc="-10" dirty="0">
                <a:latin typeface="Times New Roman"/>
                <a:cs typeface="Times New Roman"/>
              </a:rPr>
              <a:t> </a:t>
            </a:r>
            <a:r>
              <a:rPr sz="3000" b="1" dirty="0">
                <a:latin typeface="Times New Roman"/>
                <a:cs typeface="Times New Roman"/>
              </a:rPr>
              <a:t>4: </a:t>
            </a:r>
            <a:r>
              <a:rPr sz="3000" b="1" spc="-5" dirty="0">
                <a:latin typeface="Times New Roman"/>
                <a:cs typeface="Times New Roman"/>
              </a:rPr>
              <a:t>Identify</a:t>
            </a:r>
            <a:r>
              <a:rPr sz="3000" b="1" spc="15" dirty="0">
                <a:latin typeface="Times New Roman"/>
                <a:cs typeface="Times New Roman"/>
              </a:rPr>
              <a:t> </a:t>
            </a:r>
            <a:r>
              <a:rPr sz="3000" b="1" dirty="0">
                <a:latin typeface="Times New Roman"/>
                <a:cs typeface="Times New Roman"/>
              </a:rPr>
              <a:t>other</a:t>
            </a:r>
            <a:r>
              <a:rPr sz="3000" b="1" spc="-60" dirty="0">
                <a:latin typeface="Times New Roman"/>
                <a:cs typeface="Times New Roman"/>
              </a:rPr>
              <a:t> </a:t>
            </a:r>
            <a:r>
              <a:rPr sz="3000" b="1" spc="-10" dirty="0">
                <a:latin typeface="Times New Roman"/>
                <a:cs typeface="Times New Roman"/>
              </a:rPr>
              <a:t>relevant</a:t>
            </a:r>
            <a:r>
              <a:rPr sz="3000" b="1" spc="15" dirty="0">
                <a:latin typeface="Times New Roman"/>
                <a:cs typeface="Times New Roman"/>
              </a:rPr>
              <a:t> </a:t>
            </a:r>
            <a:r>
              <a:rPr sz="3000" b="1" spc="-5" dirty="0">
                <a:latin typeface="Times New Roman"/>
                <a:cs typeface="Times New Roman"/>
              </a:rPr>
              <a:t>attributes</a:t>
            </a:r>
            <a:endParaRPr sz="3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7100" y="3713226"/>
            <a:ext cx="5963920" cy="1009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indent="-342900">
              <a:lnSpc>
                <a:spcPts val="2050"/>
              </a:lnSpc>
              <a:spcBef>
                <a:spcPts val="9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department</a:t>
            </a:r>
            <a:r>
              <a:rPr sz="1900" spc="25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entity,</a:t>
            </a:r>
            <a:r>
              <a:rPr sz="1900" spc="-2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the relevant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attribute is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location</a:t>
            </a:r>
            <a:endParaRPr sz="1900">
              <a:latin typeface="Times New Roman"/>
              <a:cs typeface="Times New Roman"/>
            </a:endParaRPr>
          </a:p>
          <a:p>
            <a:pPr marL="355600" indent="-342900">
              <a:lnSpc>
                <a:spcPts val="1825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course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entity,</a:t>
            </a:r>
            <a:r>
              <a:rPr sz="1900" spc="-5" dirty="0">
                <a:latin typeface="Times New Roman"/>
                <a:cs typeface="Times New Roman"/>
              </a:rPr>
              <a:t> course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10" dirty="0">
                <a:latin typeface="Times New Roman"/>
                <a:cs typeface="Times New Roman"/>
              </a:rPr>
              <a:t>name,</a:t>
            </a:r>
            <a:r>
              <a:rPr sz="1900" spc="2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duration,</a:t>
            </a:r>
            <a:r>
              <a:rPr sz="1900" spc="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prerequisite</a:t>
            </a:r>
            <a:endParaRPr sz="1900">
              <a:latin typeface="Times New Roman"/>
              <a:cs typeface="Times New Roman"/>
            </a:endParaRPr>
          </a:p>
          <a:p>
            <a:pPr marL="355600" indent="-342900">
              <a:lnSpc>
                <a:spcPts val="1825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instructor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entity, </a:t>
            </a:r>
            <a:r>
              <a:rPr sz="1900" spc="-5" dirty="0">
                <a:latin typeface="Times New Roman"/>
                <a:cs typeface="Times New Roman"/>
              </a:rPr>
              <a:t>room#,</a:t>
            </a:r>
            <a:r>
              <a:rPr sz="1900" spc="2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telephone#</a:t>
            </a:r>
            <a:endParaRPr sz="1900">
              <a:latin typeface="Times New Roman"/>
              <a:cs typeface="Times New Roman"/>
            </a:endParaRPr>
          </a:p>
          <a:p>
            <a:pPr marL="355600" indent="-342900">
              <a:lnSpc>
                <a:spcPts val="205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1900" spc="-5" dirty="0">
                <a:latin typeface="Times New Roman"/>
                <a:cs typeface="Times New Roman"/>
              </a:rPr>
              <a:t>For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student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20" dirty="0">
                <a:latin typeface="Times New Roman"/>
                <a:cs typeface="Times New Roman"/>
              </a:rPr>
              <a:t>entity,</a:t>
            </a:r>
            <a:r>
              <a:rPr sz="1900" spc="-1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student</a:t>
            </a:r>
            <a:r>
              <a:rPr sz="1900" spc="-10" dirty="0">
                <a:latin typeface="Times New Roman"/>
                <a:cs typeface="Times New Roman"/>
              </a:rPr>
              <a:t> name,</a:t>
            </a:r>
            <a:r>
              <a:rPr sz="1900" spc="20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date of</a:t>
            </a:r>
            <a:r>
              <a:rPr sz="1900" spc="5" dirty="0">
                <a:latin typeface="Times New Roman"/>
                <a:cs typeface="Times New Roman"/>
              </a:rPr>
              <a:t> </a:t>
            </a:r>
            <a:r>
              <a:rPr sz="1900" spc="-5" dirty="0">
                <a:latin typeface="Times New Roman"/>
                <a:cs typeface="Times New Roman"/>
              </a:rPr>
              <a:t>birth</a:t>
            </a:r>
            <a:endParaRPr sz="1900">
              <a:latin typeface="Times New Roman"/>
              <a:cs typeface="Times New Roman"/>
            </a:endParaRPr>
          </a:p>
        </p:txBody>
      </p:sp>
      <p:pic>
        <p:nvPicPr>
          <p:cNvPr id="7" name="Picture 6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A9ED099A-8C89-C4CF-1B4E-685677B355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5"/>
              </a:spcBef>
            </a:pPr>
            <a:r>
              <a:rPr dirty="0"/>
              <a:t>Entities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66800" y="2956560"/>
            <a:ext cx="3063240" cy="731520"/>
          </a:xfrm>
          <a:prstGeom prst="rect">
            <a:avLst/>
          </a:prstGeom>
          <a:solidFill>
            <a:srgbClr val="DCE6F1"/>
          </a:solidFill>
          <a:ln w="38100">
            <a:solidFill>
              <a:srgbClr val="000000"/>
            </a:solidFill>
          </a:ln>
        </p:spPr>
        <p:txBody>
          <a:bodyPr vert="horz" wrap="square" lIns="0" tIns="172720" rIns="0" bIns="0" rtlCol="0">
            <a:spAutoFit/>
          </a:bodyPr>
          <a:lstStyle/>
          <a:p>
            <a:pPr marL="466725">
              <a:lnSpc>
                <a:spcPct val="100000"/>
              </a:lnSpc>
              <a:spcBef>
                <a:spcPts val="1360"/>
              </a:spcBef>
            </a:pPr>
            <a:r>
              <a:rPr sz="2400" b="1" spc="-35" dirty="0">
                <a:latin typeface="Times New Roman"/>
                <a:cs typeface="Times New Roman"/>
              </a:rPr>
              <a:t>DEPARTMENT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99160" y="1690751"/>
            <a:ext cx="2118360" cy="930910"/>
          </a:xfrm>
          <a:custGeom>
            <a:avLst/>
            <a:gdLst/>
            <a:ahLst/>
            <a:cxnLst/>
            <a:rect l="l" t="t" r="r" b="b"/>
            <a:pathLst>
              <a:path w="2118360" h="930910">
                <a:moveTo>
                  <a:pt x="0" y="465200"/>
                </a:moveTo>
                <a:lnTo>
                  <a:pt x="7658" y="408973"/>
                </a:lnTo>
                <a:lnTo>
                  <a:pt x="30042" y="354735"/>
                </a:lnTo>
                <a:lnTo>
                  <a:pt x="66265" y="302878"/>
                </a:lnTo>
                <a:lnTo>
                  <a:pt x="115442" y="253790"/>
                </a:lnTo>
                <a:lnTo>
                  <a:pt x="176685" y="207860"/>
                </a:lnTo>
                <a:lnTo>
                  <a:pt x="211554" y="186201"/>
                </a:lnTo>
                <a:lnTo>
                  <a:pt x="249108" y="165478"/>
                </a:lnTo>
                <a:lnTo>
                  <a:pt x="289235" y="145740"/>
                </a:lnTo>
                <a:lnTo>
                  <a:pt x="331825" y="127034"/>
                </a:lnTo>
                <a:lnTo>
                  <a:pt x="376766" y="109410"/>
                </a:lnTo>
                <a:lnTo>
                  <a:pt x="423949" y="92916"/>
                </a:lnTo>
                <a:lnTo>
                  <a:pt x="473262" y="77601"/>
                </a:lnTo>
                <a:lnTo>
                  <a:pt x="524594" y="63514"/>
                </a:lnTo>
                <a:lnTo>
                  <a:pt x="577835" y="50703"/>
                </a:lnTo>
                <a:lnTo>
                  <a:pt x="632874" y="39216"/>
                </a:lnTo>
                <a:lnTo>
                  <a:pt x="689600" y="29104"/>
                </a:lnTo>
                <a:lnTo>
                  <a:pt x="747902" y="20414"/>
                </a:lnTo>
                <a:lnTo>
                  <a:pt x="807670" y="13194"/>
                </a:lnTo>
                <a:lnTo>
                  <a:pt x="868792" y="7495"/>
                </a:lnTo>
                <a:lnTo>
                  <a:pt x="931159" y="3363"/>
                </a:lnTo>
                <a:lnTo>
                  <a:pt x="994658" y="849"/>
                </a:lnTo>
                <a:lnTo>
                  <a:pt x="1059180" y="0"/>
                </a:lnTo>
                <a:lnTo>
                  <a:pt x="1123701" y="849"/>
                </a:lnTo>
                <a:lnTo>
                  <a:pt x="1187200" y="3363"/>
                </a:lnTo>
                <a:lnTo>
                  <a:pt x="1249567" y="7495"/>
                </a:lnTo>
                <a:lnTo>
                  <a:pt x="1310689" y="13194"/>
                </a:lnTo>
                <a:lnTo>
                  <a:pt x="1370457" y="20414"/>
                </a:lnTo>
                <a:lnTo>
                  <a:pt x="1428759" y="29104"/>
                </a:lnTo>
                <a:lnTo>
                  <a:pt x="1485485" y="39216"/>
                </a:lnTo>
                <a:lnTo>
                  <a:pt x="1540524" y="50703"/>
                </a:lnTo>
                <a:lnTo>
                  <a:pt x="1593765" y="63514"/>
                </a:lnTo>
                <a:lnTo>
                  <a:pt x="1645097" y="77601"/>
                </a:lnTo>
                <a:lnTo>
                  <a:pt x="1694410" y="92916"/>
                </a:lnTo>
                <a:lnTo>
                  <a:pt x="1741593" y="109410"/>
                </a:lnTo>
                <a:lnTo>
                  <a:pt x="1786534" y="127034"/>
                </a:lnTo>
                <a:lnTo>
                  <a:pt x="1829124" y="145740"/>
                </a:lnTo>
                <a:lnTo>
                  <a:pt x="1869251" y="165478"/>
                </a:lnTo>
                <a:lnTo>
                  <a:pt x="1906805" y="186201"/>
                </a:lnTo>
                <a:lnTo>
                  <a:pt x="1941674" y="207860"/>
                </a:lnTo>
                <a:lnTo>
                  <a:pt x="1973749" y="230406"/>
                </a:lnTo>
                <a:lnTo>
                  <a:pt x="2029069" y="277963"/>
                </a:lnTo>
                <a:lnTo>
                  <a:pt x="2071880" y="328485"/>
                </a:lnTo>
                <a:lnTo>
                  <a:pt x="2101294" y="381581"/>
                </a:lnTo>
                <a:lnTo>
                  <a:pt x="2116426" y="436862"/>
                </a:lnTo>
                <a:lnTo>
                  <a:pt x="2118360" y="465200"/>
                </a:lnTo>
                <a:lnTo>
                  <a:pt x="2116426" y="493553"/>
                </a:lnTo>
                <a:lnTo>
                  <a:pt x="2101294" y="548858"/>
                </a:lnTo>
                <a:lnTo>
                  <a:pt x="2071880" y="601975"/>
                </a:lnTo>
                <a:lnTo>
                  <a:pt x="2029069" y="652513"/>
                </a:lnTo>
                <a:lnTo>
                  <a:pt x="1973749" y="700085"/>
                </a:lnTo>
                <a:lnTo>
                  <a:pt x="1941674" y="722636"/>
                </a:lnTo>
                <a:lnTo>
                  <a:pt x="1906805" y="744300"/>
                </a:lnTo>
                <a:lnTo>
                  <a:pt x="1869251" y="765028"/>
                </a:lnTo>
                <a:lnTo>
                  <a:pt x="1829124" y="784771"/>
                </a:lnTo>
                <a:lnTo>
                  <a:pt x="1786534" y="803480"/>
                </a:lnTo>
                <a:lnTo>
                  <a:pt x="1741593" y="821107"/>
                </a:lnTo>
                <a:lnTo>
                  <a:pt x="1694410" y="837604"/>
                </a:lnTo>
                <a:lnTo>
                  <a:pt x="1645097" y="852921"/>
                </a:lnTo>
                <a:lnTo>
                  <a:pt x="1593765" y="867010"/>
                </a:lnTo>
                <a:lnTo>
                  <a:pt x="1540524" y="879822"/>
                </a:lnTo>
                <a:lnTo>
                  <a:pt x="1485485" y="891309"/>
                </a:lnTo>
                <a:lnTo>
                  <a:pt x="1428759" y="901423"/>
                </a:lnTo>
                <a:lnTo>
                  <a:pt x="1370457" y="910114"/>
                </a:lnTo>
                <a:lnTo>
                  <a:pt x="1310689" y="917333"/>
                </a:lnTo>
                <a:lnTo>
                  <a:pt x="1249567" y="923033"/>
                </a:lnTo>
                <a:lnTo>
                  <a:pt x="1187200" y="927165"/>
                </a:lnTo>
                <a:lnTo>
                  <a:pt x="1123701" y="929679"/>
                </a:lnTo>
                <a:lnTo>
                  <a:pt x="1059180" y="930528"/>
                </a:lnTo>
                <a:lnTo>
                  <a:pt x="994658" y="929679"/>
                </a:lnTo>
                <a:lnTo>
                  <a:pt x="931159" y="927165"/>
                </a:lnTo>
                <a:lnTo>
                  <a:pt x="868792" y="923033"/>
                </a:lnTo>
                <a:lnTo>
                  <a:pt x="807670" y="917333"/>
                </a:lnTo>
                <a:lnTo>
                  <a:pt x="747902" y="910114"/>
                </a:lnTo>
                <a:lnTo>
                  <a:pt x="689600" y="901423"/>
                </a:lnTo>
                <a:lnTo>
                  <a:pt x="632874" y="891309"/>
                </a:lnTo>
                <a:lnTo>
                  <a:pt x="577835" y="879822"/>
                </a:lnTo>
                <a:lnTo>
                  <a:pt x="524594" y="867010"/>
                </a:lnTo>
                <a:lnTo>
                  <a:pt x="473262" y="852921"/>
                </a:lnTo>
                <a:lnTo>
                  <a:pt x="423949" y="837604"/>
                </a:lnTo>
                <a:lnTo>
                  <a:pt x="376766" y="821107"/>
                </a:lnTo>
                <a:lnTo>
                  <a:pt x="331825" y="803480"/>
                </a:lnTo>
                <a:lnTo>
                  <a:pt x="289235" y="784771"/>
                </a:lnTo>
                <a:lnTo>
                  <a:pt x="249108" y="765028"/>
                </a:lnTo>
                <a:lnTo>
                  <a:pt x="211554" y="744300"/>
                </a:lnTo>
                <a:lnTo>
                  <a:pt x="176685" y="722636"/>
                </a:lnTo>
                <a:lnTo>
                  <a:pt x="144610" y="700085"/>
                </a:lnTo>
                <a:lnTo>
                  <a:pt x="89290" y="652513"/>
                </a:lnTo>
                <a:lnTo>
                  <a:pt x="46479" y="601975"/>
                </a:lnTo>
                <a:lnTo>
                  <a:pt x="17065" y="548858"/>
                </a:lnTo>
                <a:lnTo>
                  <a:pt x="1933" y="493553"/>
                </a:lnTo>
                <a:lnTo>
                  <a:pt x="0" y="465200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304036" y="1861820"/>
            <a:ext cx="13087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0" marR="5080" indent="-108585">
              <a:lnSpc>
                <a:spcPct val="100000"/>
              </a:lnSpc>
              <a:spcBef>
                <a:spcPts val="100"/>
              </a:spcBef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DE</a:t>
            </a:r>
            <a:r>
              <a:rPr sz="1800" b="1" u="heavy" spc="-1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1800" b="1" u="heavy" spc="-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R</a:t>
            </a:r>
            <a:r>
              <a:rPr sz="18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TME 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NT</a:t>
            </a:r>
            <a:r>
              <a:rPr sz="1800" b="1" u="heavy" spc="-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NAME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958339" y="1655826"/>
            <a:ext cx="3649979" cy="1301115"/>
          </a:xfrm>
          <a:custGeom>
            <a:avLst/>
            <a:gdLst/>
            <a:ahLst/>
            <a:cxnLst/>
            <a:rect l="l" t="t" r="r" b="b"/>
            <a:pathLst>
              <a:path w="3649979" h="1301114">
                <a:moveTo>
                  <a:pt x="640080" y="1300734"/>
                </a:moveTo>
                <a:lnTo>
                  <a:pt x="0" y="965453"/>
                </a:lnTo>
              </a:path>
              <a:path w="3649979" h="1301114">
                <a:moveTo>
                  <a:pt x="1531620" y="465200"/>
                </a:moveTo>
                <a:lnTo>
                  <a:pt x="1539278" y="408973"/>
                </a:lnTo>
                <a:lnTo>
                  <a:pt x="1561662" y="354735"/>
                </a:lnTo>
                <a:lnTo>
                  <a:pt x="1597885" y="302878"/>
                </a:lnTo>
                <a:lnTo>
                  <a:pt x="1647062" y="253790"/>
                </a:lnTo>
                <a:lnTo>
                  <a:pt x="1708305" y="207860"/>
                </a:lnTo>
                <a:lnTo>
                  <a:pt x="1743174" y="186201"/>
                </a:lnTo>
                <a:lnTo>
                  <a:pt x="1780728" y="165478"/>
                </a:lnTo>
                <a:lnTo>
                  <a:pt x="1820855" y="145740"/>
                </a:lnTo>
                <a:lnTo>
                  <a:pt x="1863445" y="127034"/>
                </a:lnTo>
                <a:lnTo>
                  <a:pt x="1908386" y="109410"/>
                </a:lnTo>
                <a:lnTo>
                  <a:pt x="1955569" y="92916"/>
                </a:lnTo>
                <a:lnTo>
                  <a:pt x="2004882" y="77601"/>
                </a:lnTo>
                <a:lnTo>
                  <a:pt x="2056214" y="63514"/>
                </a:lnTo>
                <a:lnTo>
                  <a:pt x="2109455" y="50703"/>
                </a:lnTo>
                <a:lnTo>
                  <a:pt x="2164494" y="39216"/>
                </a:lnTo>
                <a:lnTo>
                  <a:pt x="2221220" y="29104"/>
                </a:lnTo>
                <a:lnTo>
                  <a:pt x="2279522" y="20414"/>
                </a:lnTo>
                <a:lnTo>
                  <a:pt x="2339290" y="13194"/>
                </a:lnTo>
                <a:lnTo>
                  <a:pt x="2400412" y="7495"/>
                </a:lnTo>
                <a:lnTo>
                  <a:pt x="2462779" y="3363"/>
                </a:lnTo>
                <a:lnTo>
                  <a:pt x="2526278" y="849"/>
                </a:lnTo>
                <a:lnTo>
                  <a:pt x="2590800" y="0"/>
                </a:lnTo>
                <a:lnTo>
                  <a:pt x="2655321" y="849"/>
                </a:lnTo>
                <a:lnTo>
                  <a:pt x="2718820" y="3363"/>
                </a:lnTo>
                <a:lnTo>
                  <a:pt x="2781187" y="7495"/>
                </a:lnTo>
                <a:lnTo>
                  <a:pt x="2842309" y="13194"/>
                </a:lnTo>
                <a:lnTo>
                  <a:pt x="2902077" y="20414"/>
                </a:lnTo>
                <a:lnTo>
                  <a:pt x="2960379" y="29104"/>
                </a:lnTo>
                <a:lnTo>
                  <a:pt x="3017105" y="39216"/>
                </a:lnTo>
                <a:lnTo>
                  <a:pt x="3072144" y="50703"/>
                </a:lnTo>
                <a:lnTo>
                  <a:pt x="3125385" y="63514"/>
                </a:lnTo>
                <a:lnTo>
                  <a:pt x="3176717" y="77601"/>
                </a:lnTo>
                <a:lnTo>
                  <a:pt x="3226030" y="92916"/>
                </a:lnTo>
                <a:lnTo>
                  <a:pt x="3273213" y="109410"/>
                </a:lnTo>
                <a:lnTo>
                  <a:pt x="3318154" y="127034"/>
                </a:lnTo>
                <a:lnTo>
                  <a:pt x="3360744" y="145740"/>
                </a:lnTo>
                <a:lnTo>
                  <a:pt x="3400871" y="165478"/>
                </a:lnTo>
                <a:lnTo>
                  <a:pt x="3438425" y="186201"/>
                </a:lnTo>
                <a:lnTo>
                  <a:pt x="3473294" y="207860"/>
                </a:lnTo>
                <a:lnTo>
                  <a:pt x="3505369" y="230406"/>
                </a:lnTo>
                <a:lnTo>
                  <a:pt x="3560689" y="277963"/>
                </a:lnTo>
                <a:lnTo>
                  <a:pt x="3603500" y="328485"/>
                </a:lnTo>
                <a:lnTo>
                  <a:pt x="3632914" y="381581"/>
                </a:lnTo>
                <a:lnTo>
                  <a:pt x="3648046" y="436862"/>
                </a:lnTo>
                <a:lnTo>
                  <a:pt x="3649980" y="465200"/>
                </a:lnTo>
                <a:lnTo>
                  <a:pt x="3648046" y="493553"/>
                </a:lnTo>
                <a:lnTo>
                  <a:pt x="3632914" y="548858"/>
                </a:lnTo>
                <a:lnTo>
                  <a:pt x="3603500" y="601975"/>
                </a:lnTo>
                <a:lnTo>
                  <a:pt x="3560689" y="652513"/>
                </a:lnTo>
                <a:lnTo>
                  <a:pt x="3505369" y="700085"/>
                </a:lnTo>
                <a:lnTo>
                  <a:pt x="3473294" y="722636"/>
                </a:lnTo>
                <a:lnTo>
                  <a:pt x="3438425" y="744300"/>
                </a:lnTo>
                <a:lnTo>
                  <a:pt x="3400871" y="765028"/>
                </a:lnTo>
                <a:lnTo>
                  <a:pt x="3360744" y="784771"/>
                </a:lnTo>
                <a:lnTo>
                  <a:pt x="3318154" y="803480"/>
                </a:lnTo>
                <a:lnTo>
                  <a:pt x="3273213" y="821107"/>
                </a:lnTo>
                <a:lnTo>
                  <a:pt x="3226030" y="837604"/>
                </a:lnTo>
                <a:lnTo>
                  <a:pt x="3176717" y="852921"/>
                </a:lnTo>
                <a:lnTo>
                  <a:pt x="3125385" y="867010"/>
                </a:lnTo>
                <a:lnTo>
                  <a:pt x="3072144" y="879822"/>
                </a:lnTo>
                <a:lnTo>
                  <a:pt x="3017105" y="891309"/>
                </a:lnTo>
                <a:lnTo>
                  <a:pt x="2960379" y="901423"/>
                </a:lnTo>
                <a:lnTo>
                  <a:pt x="2902077" y="910114"/>
                </a:lnTo>
                <a:lnTo>
                  <a:pt x="2842309" y="917333"/>
                </a:lnTo>
                <a:lnTo>
                  <a:pt x="2781187" y="923033"/>
                </a:lnTo>
                <a:lnTo>
                  <a:pt x="2718820" y="927165"/>
                </a:lnTo>
                <a:lnTo>
                  <a:pt x="2655321" y="929679"/>
                </a:lnTo>
                <a:lnTo>
                  <a:pt x="2590800" y="930528"/>
                </a:lnTo>
                <a:lnTo>
                  <a:pt x="2526278" y="929679"/>
                </a:lnTo>
                <a:lnTo>
                  <a:pt x="2462779" y="927165"/>
                </a:lnTo>
                <a:lnTo>
                  <a:pt x="2400412" y="923033"/>
                </a:lnTo>
                <a:lnTo>
                  <a:pt x="2339290" y="917333"/>
                </a:lnTo>
                <a:lnTo>
                  <a:pt x="2279522" y="910114"/>
                </a:lnTo>
                <a:lnTo>
                  <a:pt x="2221220" y="901423"/>
                </a:lnTo>
                <a:lnTo>
                  <a:pt x="2164494" y="891309"/>
                </a:lnTo>
                <a:lnTo>
                  <a:pt x="2109455" y="879822"/>
                </a:lnTo>
                <a:lnTo>
                  <a:pt x="2056214" y="867010"/>
                </a:lnTo>
                <a:lnTo>
                  <a:pt x="2004882" y="852921"/>
                </a:lnTo>
                <a:lnTo>
                  <a:pt x="1955569" y="837604"/>
                </a:lnTo>
                <a:lnTo>
                  <a:pt x="1908386" y="821107"/>
                </a:lnTo>
                <a:lnTo>
                  <a:pt x="1863445" y="803480"/>
                </a:lnTo>
                <a:lnTo>
                  <a:pt x="1820855" y="784771"/>
                </a:lnTo>
                <a:lnTo>
                  <a:pt x="1780728" y="765028"/>
                </a:lnTo>
                <a:lnTo>
                  <a:pt x="1743174" y="744300"/>
                </a:lnTo>
                <a:lnTo>
                  <a:pt x="1708305" y="722636"/>
                </a:lnTo>
                <a:lnTo>
                  <a:pt x="1676230" y="700085"/>
                </a:lnTo>
                <a:lnTo>
                  <a:pt x="1620910" y="652513"/>
                </a:lnTo>
                <a:lnTo>
                  <a:pt x="1578099" y="601975"/>
                </a:lnTo>
                <a:lnTo>
                  <a:pt x="1548685" y="548858"/>
                </a:lnTo>
                <a:lnTo>
                  <a:pt x="1533553" y="493553"/>
                </a:lnTo>
                <a:lnTo>
                  <a:pt x="1531620" y="465200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924046" y="1963877"/>
            <a:ext cx="12528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LO</a:t>
            </a:r>
            <a:r>
              <a:rPr sz="1800" b="1" spc="-10" dirty="0">
                <a:latin typeface="Times New Roman"/>
                <a:cs typeface="Times New Roman"/>
              </a:rPr>
              <a:t>C</a:t>
            </a:r>
            <a:r>
              <a:rPr sz="1800" b="1" spc="-140" dirty="0">
                <a:latin typeface="Times New Roman"/>
                <a:cs typeface="Times New Roman"/>
              </a:rPr>
              <a:t>A</a:t>
            </a:r>
            <a:r>
              <a:rPr sz="1800" b="1" dirty="0">
                <a:latin typeface="Times New Roman"/>
                <a:cs typeface="Times New Roman"/>
              </a:rPr>
              <a:t>T</a:t>
            </a:r>
            <a:r>
              <a:rPr sz="1800" b="1" spc="-10" dirty="0">
                <a:latin typeface="Times New Roman"/>
                <a:cs typeface="Times New Roman"/>
              </a:rPr>
              <a:t>I</a:t>
            </a:r>
            <a:r>
              <a:rPr sz="1800" b="1" dirty="0">
                <a:latin typeface="Times New Roman"/>
                <a:cs typeface="Times New Roman"/>
              </a:rPr>
              <a:t>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598420" y="2586354"/>
            <a:ext cx="1950720" cy="370205"/>
          </a:xfrm>
          <a:custGeom>
            <a:avLst/>
            <a:gdLst/>
            <a:ahLst/>
            <a:cxnLst/>
            <a:rect l="l" t="t" r="r" b="b"/>
            <a:pathLst>
              <a:path w="1950720" h="370205">
                <a:moveTo>
                  <a:pt x="0" y="370205"/>
                </a:moveTo>
                <a:lnTo>
                  <a:pt x="1950720" y="0"/>
                </a:lnTo>
              </a:path>
            </a:pathLst>
          </a:custGeom>
          <a:ln w="380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130040" y="4058284"/>
            <a:ext cx="3063240" cy="731520"/>
          </a:xfrm>
          <a:prstGeom prst="rect">
            <a:avLst/>
          </a:prstGeom>
          <a:solidFill>
            <a:srgbClr val="DCE6F1"/>
          </a:solidFill>
          <a:ln w="38100">
            <a:solidFill>
              <a:srgbClr val="000000"/>
            </a:solidFill>
          </a:ln>
        </p:spPr>
        <p:txBody>
          <a:bodyPr vert="horz" wrap="square" lIns="0" tIns="173355" rIns="0" bIns="0" rtlCol="0">
            <a:spAutoFit/>
          </a:bodyPr>
          <a:lstStyle/>
          <a:p>
            <a:pPr marL="814705">
              <a:lnSpc>
                <a:spcPct val="100000"/>
              </a:lnSpc>
              <a:spcBef>
                <a:spcPts val="1365"/>
              </a:spcBef>
            </a:pPr>
            <a:r>
              <a:rPr sz="2400" b="1" spc="-5" dirty="0">
                <a:latin typeface="Times New Roman"/>
                <a:cs typeface="Times New Roman"/>
              </a:rPr>
              <a:t>STUDENT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455419" y="5369178"/>
            <a:ext cx="2118360" cy="930910"/>
          </a:xfrm>
          <a:custGeom>
            <a:avLst/>
            <a:gdLst/>
            <a:ahLst/>
            <a:cxnLst/>
            <a:rect l="l" t="t" r="r" b="b"/>
            <a:pathLst>
              <a:path w="2118360" h="930910">
                <a:moveTo>
                  <a:pt x="0" y="465277"/>
                </a:moveTo>
                <a:lnTo>
                  <a:pt x="7658" y="409033"/>
                </a:lnTo>
                <a:lnTo>
                  <a:pt x="30042" y="354782"/>
                </a:lnTo>
                <a:lnTo>
                  <a:pt x="66265" y="302914"/>
                </a:lnTo>
                <a:lnTo>
                  <a:pt x="115442" y="253816"/>
                </a:lnTo>
                <a:lnTo>
                  <a:pt x="176685" y="207879"/>
                </a:lnTo>
                <a:lnTo>
                  <a:pt x="211554" y="186217"/>
                </a:lnTo>
                <a:lnTo>
                  <a:pt x="249108" y="165491"/>
                </a:lnTo>
                <a:lnTo>
                  <a:pt x="289235" y="145750"/>
                </a:lnTo>
                <a:lnTo>
                  <a:pt x="331825" y="127042"/>
                </a:lnTo>
                <a:lnTo>
                  <a:pt x="376766" y="109416"/>
                </a:lnTo>
                <a:lnTo>
                  <a:pt x="423949" y="92921"/>
                </a:lnTo>
                <a:lnTo>
                  <a:pt x="473262" y="77605"/>
                </a:lnTo>
                <a:lnTo>
                  <a:pt x="524594" y="63516"/>
                </a:lnTo>
                <a:lnTo>
                  <a:pt x="577835" y="50705"/>
                </a:lnTo>
                <a:lnTo>
                  <a:pt x="632874" y="39218"/>
                </a:lnTo>
                <a:lnTo>
                  <a:pt x="689600" y="29105"/>
                </a:lnTo>
                <a:lnTo>
                  <a:pt x="747902" y="20414"/>
                </a:lnTo>
                <a:lnTo>
                  <a:pt x="807670" y="13195"/>
                </a:lnTo>
                <a:lnTo>
                  <a:pt x="868792" y="7495"/>
                </a:lnTo>
                <a:lnTo>
                  <a:pt x="931159" y="3363"/>
                </a:lnTo>
                <a:lnTo>
                  <a:pt x="994658" y="849"/>
                </a:lnTo>
                <a:lnTo>
                  <a:pt x="1059180" y="0"/>
                </a:lnTo>
                <a:lnTo>
                  <a:pt x="1123701" y="849"/>
                </a:lnTo>
                <a:lnTo>
                  <a:pt x="1187200" y="3363"/>
                </a:lnTo>
                <a:lnTo>
                  <a:pt x="1249567" y="7495"/>
                </a:lnTo>
                <a:lnTo>
                  <a:pt x="1310689" y="13195"/>
                </a:lnTo>
                <a:lnTo>
                  <a:pt x="1370457" y="20414"/>
                </a:lnTo>
                <a:lnTo>
                  <a:pt x="1428759" y="29105"/>
                </a:lnTo>
                <a:lnTo>
                  <a:pt x="1485485" y="39218"/>
                </a:lnTo>
                <a:lnTo>
                  <a:pt x="1540524" y="50705"/>
                </a:lnTo>
                <a:lnTo>
                  <a:pt x="1593765" y="63516"/>
                </a:lnTo>
                <a:lnTo>
                  <a:pt x="1645097" y="77605"/>
                </a:lnTo>
                <a:lnTo>
                  <a:pt x="1694410" y="92921"/>
                </a:lnTo>
                <a:lnTo>
                  <a:pt x="1741593" y="109416"/>
                </a:lnTo>
                <a:lnTo>
                  <a:pt x="1786534" y="127042"/>
                </a:lnTo>
                <a:lnTo>
                  <a:pt x="1829124" y="145750"/>
                </a:lnTo>
                <a:lnTo>
                  <a:pt x="1869251" y="165491"/>
                </a:lnTo>
                <a:lnTo>
                  <a:pt x="1906805" y="186217"/>
                </a:lnTo>
                <a:lnTo>
                  <a:pt x="1941674" y="207879"/>
                </a:lnTo>
                <a:lnTo>
                  <a:pt x="1973749" y="230428"/>
                </a:lnTo>
                <a:lnTo>
                  <a:pt x="2029069" y="277994"/>
                </a:lnTo>
                <a:lnTo>
                  <a:pt x="2071880" y="328526"/>
                </a:lnTo>
                <a:lnTo>
                  <a:pt x="2101294" y="381634"/>
                </a:lnTo>
                <a:lnTo>
                  <a:pt x="2116426" y="436930"/>
                </a:lnTo>
                <a:lnTo>
                  <a:pt x="2118360" y="465277"/>
                </a:lnTo>
                <a:lnTo>
                  <a:pt x="2116426" y="493622"/>
                </a:lnTo>
                <a:lnTo>
                  <a:pt x="2101294" y="548917"/>
                </a:lnTo>
                <a:lnTo>
                  <a:pt x="2071880" y="602025"/>
                </a:lnTo>
                <a:lnTo>
                  <a:pt x="2029069" y="652558"/>
                </a:lnTo>
                <a:lnTo>
                  <a:pt x="1973749" y="700126"/>
                </a:lnTo>
                <a:lnTo>
                  <a:pt x="1941674" y="722677"/>
                </a:lnTo>
                <a:lnTo>
                  <a:pt x="1906805" y="744340"/>
                </a:lnTo>
                <a:lnTo>
                  <a:pt x="1869251" y="765067"/>
                </a:lnTo>
                <a:lnTo>
                  <a:pt x="1829124" y="784810"/>
                </a:lnTo>
                <a:lnTo>
                  <a:pt x="1786534" y="803520"/>
                </a:lnTo>
                <a:lnTo>
                  <a:pt x="1741593" y="821148"/>
                </a:lnTo>
                <a:lnTo>
                  <a:pt x="1694410" y="837645"/>
                </a:lnTo>
                <a:lnTo>
                  <a:pt x="1645097" y="852963"/>
                </a:lnTo>
                <a:lnTo>
                  <a:pt x="1593765" y="867053"/>
                </a:lnTo>
                <a:lnTo>
                  <a:pt x="1540524" y="879867"/>
                </a:lnTo>
                <a:lnTo>
                  <a:pt x="1485485" y="891355"/>
                </a:lnTo>
                <a:lnTo>
                  <a:pt x="1428759" y="901469"/>
                </a:lnTo>
                <a:lnTo>
                  <a:pt x="1370457" y="910161"/>
                </a:lnTo>
                <a:lnTo>
                  <a:pt x="1310689" y="917382"/>
                </a:lnTo>
                <a:lnTo>
                  <a:pt x="1249567" y="923083"/>
                </a:lnTo>
                <a:lnTo>
                  <a:pt x="1187200" y="927215"/>
                </a:lnTo>
                <a:lnTo>
                  <a:pt x="1123701" y="929730"/>
                </a:lnTo>
                <a:lnTo>
                  <a:pt x="1059180" y="930579"/>
                </a:lnTo>
                <a:lnTo>
                  <a:pt x="994658" y="929730"/>
                </a:lnTo>
                <a:lnTo>
                  <a:pt x="931159" y="927215"/>
                </a:lnTo>
                <a:lnTo>
                  <a:pt x="868792" y="923083"/>
                </a:lnTo>
                <a:lnTo>
                  <a:pt x="807670" y="917382"/>
                </a:lnTo>
                <a:lnTo>
                  <a:pt x="747902" y="910161"/>
                </a:lnTo>
                <a:lnTo>
                  <a:pt x="689600" y="901469"/>
                </a:lnTo>
                <a:lnTo>
                  <a:pt x="632874" y="891355"/>
                </a:lnTo>
                <a:lnTo>
                  <a:pt x="577835" y="879867"/>
                </a:lnTo>
                <a:lnTo>
                  <a:pt x="524594" y="867053"/>
                </a:lnTo>
                <a:lnTo>
                  <a:pt x="473262" y="852963"/>
                </a:lnTo>
                <a:lnTo>
                  <a:pt x="423949" y="837645"/>
                </a:lnTo>
                <a:lnTo>
                  <a:pt x="376766" y="821148"/>
                </a:lnTo>
                <a:lnTo>
                  <a:pt x="331825" y="803520"/>
                </a:lnTo>
                <a:lnTo>
                  <a:pt x="289235" y="784810"/>
                </a:lnTo>
                <a:lnTo>
                  <a:pt x="249108" y="765067"/>
                </a:lnTo>
                <a:lnTo>
                  <a:pt x="211554" y="744340"/>
                </a:lnTo>
                <a:lnTo>
                  <a:pt x="176685" y="722677"/>
                </a:lnTo>
                <a:lnTo>
                  <a:pt x="144610" y="700126"/>
                </a:lnTo>
                <a:lnTo>
                  <a:pt x="89290" y="652558"/>
                </a:lnTo>
                <a:lnTo>
                  <a:pt x="46479" y="602025"/>
                </a:lnTo>
                <a:lnTo>
                  <a:pt x="17065" y="548917"/>
                </a:lnTo>
                <a:lnTo>
                  <a:pt x="1933" y="493622"/>
                </a:lnTo>
                <a:lnTo>
                  <a:pt x="0" y="465277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906016" y="5678525"/>
            <a:ext cx="1217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</a:t>
            </a:r>
            <a:r>
              <a:rPr sz="1800" b="1" u="heavy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U</a:t>
            </a:r>
            <a:r>
              <a:rPr sz="1800" b="1" u="heavy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ENT#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495550" y="4770754"/>
            <a:ext cx="4114800" cy="1548130"/>
            <a:chOff x="2495550" y="4770754"/>
            <a:chExt cx="4114800" cy="1548130"/>
          </a:xfrm>
        </p:grpSpPr>
        <p:sp>
          <p:nvSpPr>
            <p:cNvPr id="13" name="object 13"/>
            <p:cNvSpPr/>
            <p:nvPr/>
          </p:nvSpPr>
          <p:spPr>
            <a:xfrm>
              <a:off x="2514600" y="4789804"/>
              <a:ext cx="3147060" cy="579755"/>
            </a:xfrm>
            <a:custGeom>
              <a:avLst/>
              <a:gdLst/>
              <a:ahLst/>
              <a:cxnLst/>
              <a:rect l="l" t="t" r="r" b="b"/>
              <a:pathLst>
                <a:path w="3147060" h="579754">
                  <a:moveTo>
                    <a:pt x="3147060" y="0"/>
                  </a:moveTo>
                  <a:lnTo>
                    <a:pt x="0" y="5793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472939" y="5369178"/>
              <a:ext cx="2118360" cy="930910"/>
            </a:xfrm>
            <a:custGeom>
              <a:avLst/>
              <a:gdLst/>
              <a:ahLst/>
              <a:cxnLst/>
              <a:rect l="l" t="t" r="r" b="b"/>
              <a:pathLst>
                <a:path w="2118359" h="930910">
                  <a:moveTo>
                    <a:pt x="1059180" y="0"/>
                  </a:moveTo>
                  <a:lnTo>
                    <a:pt x="994658" y="849"/>
                  </a:lnTo>
                  <a:lnTo>
                    <a:pt x="931159" y="3363"/>
                  </a:lnTo>
                  <a:lnTo>
                    <a:pt x="868792" y="7495"/>
                  </a:lnTo>
                  <a:lnTo>
                    <a:pt x="807670" y="13195"/>
                  </a:lnTo>
                  <a:lnTo>
                    <a:pt x="747902" y="20414"/>
                  </a:lnTo>
                  <a:lnTo>
                    <a:pt x="689600" y="29105"/>
                  </a:lnTo>
                  <a:lnTo>
                    <a:pt x="632874" y="39218"/>
                  </a:lnTo>
                  <a:lnTo>
                    <a:pt x="577835" y="50705"/>
                  </a:lnTo>
                  <a:lnTo>
                    <a:pt x="524594" y="63516"/>
                  </a:lnTo>
                  <a:lnTo>
                    <a:pt x="473262" y="77605"/>
                  </a:lnTo>
                  <a:lnTo>
                    <a:pt x="423949" y="92921"/>
                  </a:lnTo>
                  <a:lnTo>
                    <a:pt x="376766" y="109416"/>
                  </a:lnTo>
                  <a:lnTo>
                    <a:pt x="331825" y="127042"/>
                  </a:lnTo>
                  <a:lnTo>
                    <a:pt x="289235" y="145750"/>
                  </a:lnTo>
                  <a:lnTo>
                    <a:pt x="249108" y="165491"/>
                  </a:lnTo>
                  <a:lnTo>
                    <a:pt x="211554" y="186217"/>
                  </a:lnTo>
                  <a:lnTo>
                    <a:pt x="176685" y="207879"/>
                  </a:lnTo>
                  <a:lnTo>
                    <a:pt x="144610" y="230428"/>
                  </a:lnTo>
                  <a:lnTo>
                    <a:pt x="89290" y="277994"/>
                  </a:lnTo>
                  <a:lnTo>
                    <a:pt x="46479" y="328526"/>
                  </a:lnTo>
                  <a:lnTo>
                    <a:pt x="17065" y="381634"/>
                  </a:lnTo>
                  <a:lnTo>
                    <a:pt x="1933" y="436930"/>
                  </a:lnTo>
                  <a:lnTo>
                    <a:pt x="0" y="465277"/>
                  </a:lnTo>
                  <a:lnTo>
                    <a:pt x="1933" y="493622"/>
                  </a:lnTo>
                  <a:lnTo>
                    <a:pt x="17065" y="548917"/>
                  </a:lnTo>
                  <a:lnTo>
                    <a:pt x="46479" y="602025"/>
                  </a:lnTo>
                  <a:lnTo>
                    <a:pt x="89290" y="652558"/>
                  </a:lnTo>
                  <a:lnTo>
                    <a:pt x="144610" y="700126"/>
                  </a:lnTo>
                  <a:lnTo>
                    <a:pt x="176685" y="722677"/>
                  </a:lnTo>
                  <a:lnTo>
                    <a:pt x="211554" y="744340"/>
                  </a:lnTo>
                  <a:lnTo>
                    <a:pt x="249108" y="765067"/>
                  </a:lnTo>
                  <a:lnTo>
                    <a:pt x="289235" y="784810"/>
                  </a:lnTo>
                  <a:lnTo>
                    <a:pt x="331825" y="803520"/>
                  </a:lnTo>
                  <a:lnTo>
                    <a:pt x="376766" y="821148"/>
                  </a:lnTo>
                  <a:lnTo>
                    <a:pt x="423949" y="837645"/>
                  </a:lnTo>
                  <a:lnTo>
                    <a:pt x="473262" y="852963"/>
                  </a:lnTo>
                  <a:lnTo>
                    <a:pt x="524594" y="867053"/>
                  </a:lnTo>
                  <a:lnTo>
                    <a:pt x="577835" y="879867"/>
                  </a:lnTo>
                  <a:lnTo>
                    <a:pt x="632874" y="891355"/>
                  </a:lnTo>
                  <a:lnTo>
                    <a:pt x="689600" y="901469"/>
                  </a:lnTo>
                  <a:lnTo>
                    <a:pt x="747902" y="910161"/>
                  </a:lnTo>
                  <a:lnTo>
                    <a:pt x="807670" y="917382"/>
                  </a:lnTo>
                  <a:lnTo>
                    <a:pt x="868792" y="923083"/>
                  </a:lnTo>
                  <a:lnTo>
                    <a:pt x="931159" y="927215"/>
                  </a:lnTo>
                  <a:lnTo>
                    <a:pt x="994658" y="929730"/>
                  </a:lnTo>
                  <a:lnTo>
                    <a:pt x="1059180" y="930579"/>
                  </a:lnTo>
                  <a:lnTo>
                    <a:pt x="1123701" y="929730"/>
                  </a:lnTo>
                  <a:lnTo>
                    <a:pt x="1187200" y="927215"/>
                  </a:lnTo>
                  <a:lnTo>
                    <a:pt x="1249567" y="923083"/>
                  </a:lnTo>
                  <a:lnTo>
                    <a:pt x="1310689" y="917382"/>
                  </a:lnTo>
                  <a:lnTo>
                    <a:pt x="1370457" y="910161"/>
                  </a:lnTo>
                  <a:lnTo>
                    <a:pt x="1428759" y="901469"/>
                  </a:lnTo>
                  <a:lnTo>
                    <a:pt x="1485485" y="891355"/>
                  </a:lnTo>
                  <a:lnTo>
                    <a:pt x="1540524" y="879867"/>
                  </a:lnTo>
                  <a:lnTo>
                    <a:pt x="1593765" y="867053"/>
                  </a:lnTo>
                  <a:lnTo>
                    <a:pt x="1645097" y="852963"/>
                  </a:lnTo>
                  <a:lnTo>
                    <a:pt x="1694410" y="837645"/>
                  </a:lnTo>
                  <a:lnTo>
                    <a:pt x="1741593" y="821148"/>
                  </a:lnTo>
                  <a:lnTo>
                    <a:pt x="1786534" y="803520"/>
                  </a:lnTo>
                  <a:lnTo>
                    <a:pt x="1829124" y="784810"/>
                  </a:lnTo>
                  <a:lnTo>
                    <a:pt x="1869251" y="765067"/>
                  </a:lnTo>
                  <a:lnTo>
                    <a:pt x="1906805" y="744340"/>
                  </a:lnTo>
                  <a:lnTo>
                    <a:pt x="1941674" y="722677"/>
                  </a:lnTo>
                  <a:lnTo>
                    <a:pt x="1973749" y="700126"/>
                  </a:lnTo>
                  <a:lnTo>
                    <a:pt x="2029069" y="652558"/>
                  </a:lnTo>
                  <a:lnTo>
                    <a:pt x="2071880" y="602025"/>
                  </a:lnTo>
                  <a:lnTo>
                    <a:pt x="2101294" y="548917"/>
                  </a:lnTo>
                  <a:lnTo>
                    <a:pt x="2116426" y="493622"/>
                  </a:lnTo>
                  <a:lnTo>
                    <a:pt x="2118360" y="465277"/>
                  </a:lnTo>
                  <a:lnTo>
                    <a:pt x="2116426" y="436930"/>
                  </a:lnTo>
                  <a:lnTo>
                    <a:pt x="2101294" y="381634"/>
                  </a:lnTo>
                  <a:lnTo>
                    <a:pt x="2071880" y="328526"/>
                  </a:lnTo>
                  <a:lnTo>
                    <a:pt x="2029069" y="277994"/>
                  </a:lnTo>
                  <a:lnTo>
                    <a:pt x="1973749" y="230428"/>
                  </a:lnTo>
                  <a:lnTo>
                    <a:pt x="1941674" y="207879"/>
                  </a:lnTo>
                  <a:lnTo>
                    <a:pt x="1906805" y="186217"/>
                  </a:lnTo>
                  <a:lnTo>
                    <a:pt x="1869251" y="165491"/>
                  </a:lnTo>
                  <a:lnTo>
                    <a:pt x="1829124" y="145750"/>
                  </a:lnTo>
                  <a:lnTo>
                    <a:pt x="1786534" y="127042"/>
                  </a:lnTo>
                  <a:lnTo>
                    <a:pt x="1741593" y="109416"/>
                  </a:lnTo>
                  <a:lnTo>
                    <a:pt x="1694410" y="92921"/>
                  </a:lnTo>
                  <a:lnTo>
                    <a:pt x="1645097" y="77605"/>
                  </a:lnTo>
                  <a:lnTo>
                    <a:pt x="1593765" y="63516"/>
                  </a:lnTo>
                  <a:lnTo>
                    <a:pt x="1540524" y="50705"/>
                  </a:lnTo>
                  <a:lnTo>
                    <a:pt x="1485485" y="39218"/>
                  </a:lnTo>
                  <a:lnTo>
                    <a:pt x="1428759" y="29105"/>
                  </a:lnTo>
                  <a:lnTo>
                    <a:pt x="1370457" y="20414"/>
                  </a:lnTo>
                  <a:lnTo>
                    <a:pt x="1310689" y="13195"/>
                  </a:lnTo>
                  <a:lnTo>
                    <a:pt x="1249567" y="7495"/>
                  </a:lnTo>
                  <a:lnTo>
                    <a:pt x="1187200" y="3363"/>
                  </a:lnTo>
                  <a:lnTo>
                    <a:pt x="1123701" y="849"/>
                  </a:lnTo>
                  <a:lnTo>
                    <a:pt x="105918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472939" y="5369178"/>
              <a:ext cx="2118360" cy="930910"/>
            </a:xfrm>
            <a:custGeom>
              <a:avLst/>
              <a:gdLst/>
              <a:ahLst/>
              <a:cxnLst/>
              <a:rect l="l" t="t" r="r" b="b"/>
              <a:pathLst>
                <a:path w="2118359" h="930910">
                  <a:moveTo>
                    <a:pt x="0" y="465277"/>
                  </a:moveTo>
                  <a:lnTo>
                    <a:pt x="7658" y="409033"/>
                  </a:lnTo>
                  <a:lnTo>
                    <a:pt x="30042" y="354782"/>
                  </a:lnTo>
                  <a:lnTo>
                    <a:pt x="66265" y="302914"/>
                  </a:lnTo>
                  <a:lnTo>
                    <a:pt x="115442" y="253816"/>
                  </a:lnTo>
                  <a:lnTo>
                    <a:pt x="176685" y="207879"/>
                  </a:lnTo>
                  <a:lnTo>
                    <a:pt x="211554" y="186217"/>
                  </a:lnTo>
                  <a:lnTo>
                    <a:pt x="249108" y="165491"/>
                  </a:lnTo>
                  <a:lnTo>
                    <a:pt x="289235" y="145750"/>
                  </a:lnTo>
                  <a:lnTo>
                    <a:pt x="331825" y="127042"/>
                  </a:lnTo>
                  <a:lnTo>
                    <a:pt x="376766" y="109416"/>
                  </a:lnTo>
                  <a:lnTo>
                    <a:pt x="423949" y="92921"/>
                  </a:lnTo>
                  <a:lnTo>
                    <a:pt x="473262" y="77605"/>
                  </a:lnTo>
                  <a:lnTo>
                    <a:pt x="524594" y="63516"/>
                  </a:lnTo>
                  <a:lnTo>
                    <a:pt x="577835" y="50705"/>
                  </a:lnTo>
                  <a:lnTo>
                    <a:pt x="632874" y="39218"/>
                  </a:lnTo>
                  <a:lnTo>
                    <a:pt x="689600" y="29105"/>
                  </a:lnTo>
                  <a:lnTo>
                    <a:pt x="747902" y="20414"/>
                  </a:lnTo>
                  <a:lnTo>
                    <a:pt x="807670" y="13195"/>
                  </a:lnTo>
                  <a:lnTo>
                    <a:pt x="868792" y="7495"/>
                  </a:lnTo>
                  <a:lnTo>
                    <a:pt x="931159" y="3363"/>
                  </a:lnTo>
                  <a:lnTo>
                    <a:pt x="994658" y="849"/>
                  </a:lnTo>
                  <a:lnTo>
                    <a:pt x="1059180" y="0"/>
                  </a:lnTo>
                  <a:lnTo>
                    <a:pt x="1123701" y="849"/>
                  </a:lnTo>
                  <a:lnTo>
                    <a:pt x="1187200" y="3363"/>
                  </a:lnTo>
                  <a:lnTo>
                    <a:pt x="1249567" y="7495"/>
                  </a:lnTo>
                  <a:lnTo>
                    <a:pt x="1310689" y="13195"/>
                  </a:lnTo>
                  <a:lnTo>
                    <a:pt x="1370457" y="20414"/>
                  </a:lnTo>
                  <a:lnTo>
                    <a:pt x="1428759" y="29105"/>
                  </a:lnTo>
                  <a:lnTo>
                    <a:pt x="1485485" y="39218"/>
                  </a:lnTo>
                  <a:lnTo>
                    <a:pt x="1540524" y="50705"/>
                  </a:lnTo>
                  <a:lnTo>
                    <a:pt x="1593765" y="63516"/>
                  </a:lnTo>
                  <a:lnTo>
                    <a:pt x="1645097" y="77605"/>
                  </a:lnTo>
                  <a:lnTo>
                    <a:pt x="1694410" y="92921"/>
                  </a:lnTo>
                  <a:lnTo>
                    <a:pt x="1741593" y="109416"/>
                  </a:lnTo>
                  <a:lnTo>
                    <a:pt x="1786534" y="127042"/>
                  </a:lnTo>
                  <a:lnTo>
                    <a:pt x="1829124" y="145750"/>
                  </a:lnTo>
                  <a:lnTo>
                    <a:pt x="1869251" y="165491"/>
                  </a:lnTo>
                  <a:lnTo>
                    <a:pt x="1906805" y="186217"/>
                  </a:lnTo>
                  <a:lnTo>
                    <a:pt x="1941674" y="207879"/>
                  </a:lnTo>
                  <a:lnTo>
                    <a:pt x="1973749" y="230428"/>
                  </a:lnTo>
                  <a:lnTo>
                    <a:pt x="2029069" y="277994"/>
                  </a:lnTo>
                  <a:lnTo>
                    <a:pt x="2071880" y="328526"/>
                  </a:lnTo>
                  <a:lnTo>
                    <a:pt x="2101294" y="381634"/>
                  </a:lnTo>
                  <a:lnTo>
                    <a:pt x="2116426" y="436930"/>
                  </a:lnTo>
                  <a:lnTo>
                    <a:pt x="2118360" y="465277"/>
                  </a:lnTo>
                  <a:lnTo>
                    <a:pt x="2116426" y="493622"/>
                  </a:lnTo>
                  <a:lnTo>
                    <a:pt x="2101294" y="548917"/>
                  </a:lnTo>
                  <a:lnTo>
                    <a:pt x="2071880" y="602025"/>
                  </a:lnTo>
                  <a:lnTo>
                    <a:pt x="2029069" y="652558"/>
                  </a:lnTo>
                  <a:lnTo>
                    <a:pt x="1973749" y="700126"/>
                  </a:lnTo>
                  <a:lnTo>
                    <a:pt x="1941674" y="722677"/>
                  </a:lnTo>
                  <a:lnTo>
                    <a:pt x="1906805" y="744340"/>
                  </a:lnTo>
                  <a:lnTo>
                    <a:pt x="1869251" y="765067"/>
                  </a:lnTo>
                  <a:lnTo>
                    <a:pt x="1829124" y="784810"/>
                  </a:lnTo>
                  <a:lnTo>
                    <a:pt x="1786534" y="803520"/>
                  </a:lnTo>
                  <a:lnTo>
                    <a:pt x="1741593" y="821148"/>
                  </a:lnTo>
                  <a:lnTo>
                    <a:pt x="1694410" y="837645"/>
                  </a:lnTo>
                  <a:lnTo>
                    <a:pt x="1645097" y="852963"/>
                  </a:lnTo>
                  <a:lnTo>
                    <a:pt x="1593765" y="867053"/>
                  </a:lnTo>
                  <a:lnTo>
                    <a:pt x="1540524" y="879867"/>
                  </a:lnTo>
                  <a:lnTo>
                    <a:pt x="1485485" y="891355"/>
                  </a:lnTo>
                  <a:lnTo>
                    <a:pt x="1428759" y="901469"/>
                  </a:lnTo>
                  <a:lnTo>
                    <a:pt x="1370457" y="910161"/>
                  </a:lnTo>
                  <a:lnTo>
                    <a:pt x="1310689" y="917382"/>
                  </a:lnTo>
                  <a:lnTo>
                    <a:pt x="1249567" y="923083"/>
                  </a:lnTo>
                  <a:lnTo>
                    <a:pt x="1187200" y="927215"/>
                  </a:lnTo>
                  <a:lnTo>
                    <a:pt x="1123701" y="929730"/>
                  </a:lnTo>
                  <a:lnTo>
                    <a:pt x="1059180" y="930579"/>
                  </a:lnTo>
                  <a:lnTo>
                    <a:pt x="994658" y="929730"/>
                  </a:lnTo>
                  <a:lnTo>
                    <a:pt x="931159" y="927215"/>
                  </a:lnTo>
                  <a:lnTo>
                    <a:pt x="868792" y="923083"/>
                  </a:lnTo>
                  <a:lnTo>
                    <a:pt x="807670" y="917382"/>
                  </a:lnTo>
                  <a:lnTo>
                    <a:pt x="747902" y="910161"/>
                  </a:lnTo>
                  <a:lnTo>
                    <a:pt x="689600" y="901469"/>
                  </a:lnTo>
                  <a:lnTo>
                    <a:pt x="632874" y="891355"/>
                  </a:lnTo>
                  <a:lnTo>
                    <a:pt x="577835" y="879867"/>
                  </a:lnTo>
                  <a:lnTo>
                    <a:pt x="524594" y="867053"/>
                  </a:lnTo>
                  <a:lnTo>
                    <a:pt x="473262" y="852963"/>
                  </a:lnTo>
                  <a:lnTo>
                    <a:pt x="423949" y="837645"/>
                  </a:lnTo>
                  <a:lnTo>
                    <a:pt x="376766" y="821148"/>
                  </a:lnTo>
                  <a:lnTo>
                    <a:pt x="331825" y="803520"/>
                  </a:lnTo>
                  <a:lnTo>
                    <a:pt x="289235" y="784810"/>
                  </a:lnTo>
                  <a:lnTo>
                    <a:pt x="249108" y="765067"/>
                  </a:lnTo>
                  <a:lnTo>
                    <a:pt x="211554" y="744340"/>
                  </a:lnTo>
                  <a:lnTo>
                    <a:pt x="176685" y="722677"/>
                  </a:lnTo>
                  <a:lnTo>
                    <a:pt x="144610" y="700126"/>
                  </a:lnTo>
                  <a:lnTo>
                    <a:pt x="89290" y="652558"/>
                  </a:lnTo>
                  <a:lnTo>
                    <a:pt x="46479" y="602025"/>
                  </a:lnTo>
                  <a:lnTo>
                    <a:pt x="17065" y="548917"/>
                  </a:lnTo>
                  <a:lnTo>
                    <a:pt x="1933" y="493622"/>
                  </a:lnTo>
                  <a:lnTo>
                    <a:pt x="0" y="465277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4983607" y="5541061"/>
            <a:ext cx="1104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STUDENT</a:t>
            </a:r>
            <a:endParaRPr sz="18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800" b="1" spc="-5" dirty="0">
                <a:latin typeface="Times New Roman"/>
                <a:cs typeface="Times New Roman"/>
              </a:rPr>
              <a:t>NAME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532120" y="4789804"/>
            <a:ext cx="3520440" cy="1510030"/>
          </a:xfrm>
          <a:custGeom>
            <a:avLst/>
            <a:gdLst/>
            <a:ahLst/>
            <a:cxnLst/>
            <a:rect l="l" t="t" r="r" b="b"/>
            <a:pathLst>
              <a:path w="3520440" h="1510029">
                <a:moveTo>
                  <a:pt x="129539" y="0"/>
                </a:moveTo>
                <a:lnTo>
                  <a:pt x="0" y="579374"/>
                </a:lnTo>
              </a:path>
              <a:path w="3520440" h="1510029">
                <a:moveTo>
                  <a:pt x="1402079" y="1044651"/>
                </a:moveTo>
                <a:lnTo>
                  <a:pt x="1409738" y="988407"/>
                </a:lnTo>
                <a:lnTo>
                  <a:pt x="1432122" y="934156"/>
                </a:lnTo>
                <a:lnTo>
                  <a:pt x="1468345" y="882288"/>
                </a:lnTo>
                <a:lnTo>
                  <a:pt x="1517522" y="833190"/>
                </a:lnTo>
                <a:lnTo>
                  <a:pt x="1578765" y="787253"/>
                </a:lnTo>
                <a:lnTo>
                  <a:pt x="1613634" y="765591"/>
                </a:lnTo>
                <a:lnTo>
                  <a:pt x="1651188" y="744865"/>
                </a:lnTo>
                <a:lnTo>
                  <a:pt x="1691315" y="725124"/>
                </a:lnTo>
                <a:lnTo>
                  <a:pt x="1733905" y="706416"/>
                </a:lnTo>
                <a:lnTo>
                  <a:pt x="1778846" y="688790"/>
                </a:lnTo>
                <a:lnTo>
                  <a:pt x="1826029" y="672295"/>
                </a:lnTo>
                <a:lnTo>
                  <a:pt x="1875342" y="656979"/>
                </a:lnTo>
                <a:lnTo>
                  <a:pt x="1926674" y="642890"/>
                </a:lnTo>
                <a:lnTo>
                  <a:pt x="1979915" y="630079"/>
                </a:lnTo>
                <a:lnTo>
                  <a:pt x="2034954" y="618592"/>
                </a:lnTo>
                <a:lnTo>
                  <a:pt x="2091680" y="608479"/>
                </a:lnTo>
                <a:lnTo>
                  <a:pt x="2149982" y="599788"/>
                </a:lnTo>
                <a:lnTo>
                  <a:pt x="2209750" y="592569"/>
                </a:lnTo>
                <a:lnTo>
                  <a:pt x="2270872" y="586869"/>
                </a:lnTo>
                <a:lnTo>
                  <a:pt x="2333239" y="582737"/>
                </a:lnTo>
                <a:lnTo>
                  <a:pt x="2396738" y="580223"/>
                </a:lnTo>
                <a:lnTo>
                  <a:pt x="2461259" y="579374"/>
                </a:lnTo>
                <a:lnTo>
                  <a:pt x="2525781" y="580223"/>
                </a:lnTo>
                <a:lnTo>
                  <a:pt x="2589280" y="582737"/>
                </a:lnTo>
                <a:lnTo>
                  <a:pt x="2651647" y="586869"/>
                </a:lnTo>
                <a:lnTo>
                  <a:pt x="2712769" y="592569"/>
                </a:lnTo>
                <a:lnTo>
                  <a:pt x="2772537" y="599788"/>
                </a:lnTo>
                <a:lnTo>
                  <a:pt x="2830839" y="608479"/>
                </a:lnTo>
                <a:lnTo>
                  <a:pt x="2887565" y="618592"/>
                </a:lnTo>
                <a:lnTo>
                  <a:pt x="2942604" y="630079"/>
                </a:lnTo>
                <a:lnTo>
                  <a:pt x="2995845" y="642890"/>
                </a:lnTo>
                <a:lnTo>
                  <a:pt x="3047177" y="656979"/>
                </a:lnTo>
                <a:lnTo>
                  <a:pt x="3096490" y="672295"/>
                </a:lnTo>
                <a:lnTo>
                  <a:pt x="3143673" y="688790"/>
                </a:lnTo>
                <a:lnTo>
                  <a:pt x="3188614" y="706416"/>
                </a:lnTo>
                <a:lnTo>
                  <a:pt x="3231204" y="725124"/>
                </a:lnTo>
                <a:lnTo>
                  <a:pt x="3271331" y="744865"/>
                </a:lnTo>
                <a:lnTo>
                  <a:pt x="3308885" y="765591"/>
                </a:lnTo>
                <a:lnTo>
                  <a:pt x="3343754" y="787253"/>
                </a:lnTo>
                <a:lnTo>
                  <a:pt x="3375829" y="809802"/>
                </a:lnTo>
                <a:lnTo>
                  <a:pt x="3431149" y="857368"/>
                </a:lnTo>
                <a:lnTo>
                  <a:pt x="3473960" y="907900"/>
                </a:lnTo>
                <a:lnTo>
                  <a:pt x="3503374" y="961008"/>
                </a:lnTo>
                <a:lnTo>
                  <a:pt x="3518506" y="1016304"/>
                </a:lnTo>
                <a:lnTo>
                  <a:pt x="3520439" y="1044651"/>
                </a:lnTo>
                <a:lnTo>
                  <a:pt x="3518506" y="1072996"/>
                </a:lnTo>
                <a:lnTo>
                  <a:pt x="3503374" y="1128291"/>
                </a:lnTo>
                <a:lnTo>
                  <a:pt x="3473960" y="1181399"/>
                </a:lnTo>
                <a:lnTo>
                  <a:pt x="3431149" y="1231932"/>
                </a:lnTo>
                <a:lnTo>
                  <a:pt x="3375829" y="1279500"/>
                </a:lnTo>
                <a:lnTo>
                  <a:pt x="3343754" y="1302051"/>
                </a:lnTo>
                <a:lnTo>
                  <a:pt x="3308885" y="1323714"/>
                </a:lnTo>
                <a:lnTo>
                  <a:pt x="3271331" y="1344441"/>
                </a:lnTo>
                <a:lnTo>
                  <a:pt x="3231204" y="1364184"/>
                </a:lnTo>
                <a:lnTo>
                  <a:pt x="3188614" y="1382894"/>
                </a:lnTo>
                <a:lnTo>
                  <a:pt x="3143673" y="1400522"/>
                </a:lnTo>
                <a:lnTo>
                  <a:pt x="3096490" y="1417019"/>
                </a:lnTo>
                <a:lnTo>
                  <a:pt x="3047177" y="1432337"/>
                </a:lnTo>
                <a:lnTo>
                  <a:pt x="2995845" y="1446427"/>
                </a:lnTo>
                <a:lnTo>
                  <a:pt x="2942604" y="1459241"/>
                </a:lnTo>
                <a:lnTo>
                  <a:pt x="2887565" y="1470729"/>
                </a:lnTo>
                <a:lnTo>
                  <a:pt x="2830839" y="1480843"/>
                </a:lnTo>
                <a:lnTo>
                  <a:pt x="2772537" y="1489535"/>
                </a:lnTo>
                <a:lnTo>
                  <a:pt x="2712769" y="1496756"/>
                </a:lnTo>
                <a:lnTo>
                  <a:pt x="2651647" y="1502457"/>
                </a:lnTo>
                <a:lnTo>
                  <a:pt x="2589280" y="1506589"/>
                </a:lnTo>
                <a:lnTo>
                  <a:pt x="2525781" y="1509104"/>
                </a:lnTo>
                <a:lnTo>
                  <a:pt x="2461259" y="1509953"/>
                </a:lnTo>
                <a:lnTo>
                  <a:pt x="2396738" y="1509104"/>
                </a:lnTo>
                <a:lnTo>
                  <a:pt x="2333239" y="1506589"/>
                </a:lnTo>
                <a:lnTo>
                  <a:pt x="2270872" y="1502457"/>
                </a:lnTo>
                <a:lnTo>
                  <a:pt x="2209750" y="1496756"/>
                </a:lnTo>
                <a:lnTo>
                  <a:pt x="2149982" y="1489535"/>
                </a:lnTo>
                <a:lnTo>
                  <a:pt x="2091680" y="1480843"/>
                </a:lnTo>
                <a:lnTo>
                  <a:pt x="2034954" y="1470729"/>
                </a:lnTo>
                <a:lnTo>
                  <a:pt x="1979915" y="1459241"/>
                </a:lnTo>
                <a:lnTo>
                  <a:pt x="1926674" y="1446427"/>
                </a:lnTo>
                <a:lnTo>
                  <a:pt x="1875342" y="1432337"/>
                </a:lnTo>
                <a:lnTo>
                  <a:pt x="1826029" y="1417019"/>
                </a:lnTo>
                <a:lnTo>
                  <a:pt x="1778846" y="1400522"/>
                </a:lnTo>
                <a:lnTo>
                  <a:pt x="1733905" y="1382894"/>
                </a:lnTo>
                <a:lnTo>
                  <a:pt x="1691315" y="1364184"/>
                </a:lnTo>
                <a:lnTo>
                  <a:pt x="1651188" y="1344441"/>
                </a:lnTo>
                <a:lnTo>
                  <a:pt x="1613634" y="1323714"/>
                </a:lnTo>
                <a:lnTo>
                  <a:pt x="1578765" y="1302051"/>
                </a:lnTo>
                <a:lnTo>
                  <a:pt x="1546690" y="1279500"/>
                </a:lnTo>
                <a:lnTo>
                  <a:pt x="1491370" y="1231932"/>
                </a:lnTo>
                <a:lnTo>
                  <a:pt x="1448559" y="1181399"/>
                </a:lnTo>
                <a:lnTo>
                  <a:pt x="1419145" y="1128291"/>
                </a:lnTo>
                <a:lnTo>
                  <a:pt x="1404013" y="1072996"/>
                </a:lnTo>
                <a:lnTo>
                  <a:pt x="1402079" y="1044651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489317" y="5541061"/>
            <a:ext cx="10185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latin typeface="Times New Roman"/>
                <a:cs typeface="Times New Roman"/>
              </a:rPr>
              <a:t>DATE</a:t>
            </a:r>
            <a:r>
              <a:rPr sz="1800" b="1" spc="-7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endParaRPr sz="18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1800" b="1" spc="-15" dirty="0">
                <a:latin typeface="Times New Roman"/>
                <a:cs typeface="Times New Roman"/>
              </a:rPr>
              <a:t>BIRTH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661659" y="4789804"/>
            <a:ext cx="2331720" cy="579755"/>
          </a:xfrm>
          <a:custGeom>
            <a:avLst/>
            <a:gdLst/>
            <a:ahLst/>
            <a:cxnLst/>
            <a:rect l="l" t="t" r="r" b="b"/>
            <a:pathLst>
              <a:path w="2331720" h="579754">
                <a:moveTo>
                  <a:pt x="0" y="0"/>
                </a:moveTo>
                <a:lnTo>
                  <a:pt x="2331719" y="579374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553DA913-BA3D-6178-7A87-D40A787BFD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30040" y="4058284"/>
            <a:ext cx="3063240" cy="731520"/>
          </a:xfrm>
          <a:prstGeom prst="rect">
            <a:avLst/>
          </a:prstGeom>
          <a:solidFill>
            <a:srgbClr val="DCE6F1"/>
          </a:solidFill>
          <a:ln w="38100">
            <a:solidFill>
              <a:srgbClr val="000000"/>
            </a:solidFill>
          </a:ln>
        </p:spPr>
        <p:txBody>
          <a:bodyPr vert="horz" wrap="square" lIns="0" tIns="163830" rIns="0" bIns="0" rtlCol="0">
            <a:spAutoFit/>
          </a:bodyPr>
          <a:lstStyle/>
          <a:p>
            <a:pPr marL="717550">
              <a:lnSpc>
                <a:spcPct val="100000"/>
              </a:lnSpc>
              <a:spcBef>
                <a:spcPts val="1290"/>
              </a:spcBef>
            </a:pPr>
            <a:r>
              <a:rPr sz="2400" b="1" spc="-10" dirty="0">
                <a:latin typeface="Calibri"/>
                <a:cs typeface="Calibri"/>
              </a:rPr>
              <a:t>INSTRUCTOR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455419" y="5369178"/>
            <a:ext cx="2118360" cy="930910"/>
          </a:xfrm>
          <a:custGeom>
            <a:avLst/>
            <a:gdLst/>
            <a:ahLst/>
            <a:cxnLst/>
            <a:rect l="l" t="t" r="r" b="b"/>
            <a:pathLst>
              <a:path w="2118360" h="930910">
                <a:moveTo>
                  <a:pt x="0" y="465277"/>
                </a:moveTo>
                <a:lnTo>
                  <a:pt x="7658" y="409033"/>
                </a:lnTo>
                <a:lnTo>
                  <a:pt x="30042" y="354782"/>
                </a:lnTo>
                <a:lnTo>
                  <a:pt x="66265" y="302914"/>
                </a:lnTo>
                <a:lnTo>
                  <a:pt x="115442" y="253816"/>
                </a:lnTo>
                <a:lnTo>
                  <a:pt x="176685" y="207879"/>
                </a:lnTo>
                <a:lnTo>
                  <a:pt x="211554" y="186217"/>
                </a:lnTo>
                <a:lnTo>
                  <a:pt x="249108" y="165491"/>
                </a:lnTo>
                <a:lnTo>
                  <a:pt x="289235" y="145750"/>
                </a:lnTo>
                <a:lnTo>
                  <a:pt x="331825" y="127042"/>
                </a:lnTo>
                <a:lnTo>
                  <a:pt x="376766" y="109416"/>
                </a:lnTo>
                <a:lnTo>
                  <a:pt x="423949" y="92921"/>
                </a:lnTo>
                <a:lnTo>
                  <a:pt x="473262" y="77605"/>
                </a:lnTo>
                <a:lnTo>
                  <a:pt x="524594" y="63516"/>
                </a:lnTo>
                <a:lnTo>
                  <a:pt x="577835" y="50705"/>
                </a:lnTo>
                <a:lnTo>
                  <a:pt x="632874" y="39218"/>
                </a:lnTo>
                <a:lnTo>
                  <a:pt x="689600" y="29105"/>
                </a:lnTo>
                <a:lnTo>
                  <a:pt x="747902" y="20414"/>
                </a:lnTo>
                <a:lnTo>
                  <a:pt x="807670" y="13195"/>
                </a:lnTo>
                <a:lnTo>
                  <a:pt x="868792" y="7495"/>
                </a:lnTo>
                <a:lnTo>
                  <a:pt x="931159" y="3363"/>
                </a:lnTo>
                <a:lnTo>
                  <a:pt x="994658" y="849"/>
                </a:lnTo>
                <a:lnTo>
                  <a:pt x="1059180" y="0"/>
                </a:lnTo>
                <a:lnTo>
                  <a:pt x="1123701" y="849"/>
                </a:lnTo>
                <a:lnTo>
                  <a:pt x="1187200" y="3363"/>
                </a:lnTo>
                <a:lnTo>
                  <a:pt x="1249567" y="7495"/>
                </a:lnTo>
                <a:lnTo>
                  <a:pt x="1310689" y="13195"/>
                </a:lnTo>
                <a:lnTo>
                  <a:pt x="1370457" y="20414"/>
                </a:lnTo>
                <a:lnTo>
                  <a:pt x="1428759" y="29105"/>
                </a:lnTo>
                <a:lnTo>
                  <a:pt x="1485485" y="39218"/>
                </a:lnTo>
                <a:lnTo>
                  <a:pt x="1540524" y="50705"/>
                </a:lnTo>
                <a:lnTo>
                  <a:pt x="1593765" y="63516"/>
                </a:lnTo>
                <a:lnTo>
                  <a:pt x="1645097" y="77605"/>
                </a:lnTo>
                <a:lnTo>
                  <a:pt x="1694410" y="92921"/>
                </a:lnTo>
                <a:lnTo>
                  <a:pt x="1741593" y="109416"/>
                </a:lnTo>
                <a:lnTo>
                  <a:pt x="1786534" y="127042"/>
                </a:lnTo>
                <a:lnTo>
                  <a:pt x="1829124" y="145750"/>
                </a:lnTo>
                <a:lnTo>
                  <a:pt x="1869251" y="165491"/>
                </a:lnTo>
                <a:lnTo>
                  <a:pt x="1906805" y="186217"/>
                </a:lnTo>
                <a:lnTo>
                  <a:pt x="1941674" y="207879"/>
                </a:lnTo>
                <a:lnTo>
                  <a:pt x="1973749" y="230428"/>
                </a:lnTo>
                <a:lnTo>
                  <a:pt x="2029069" y="277994"/>
                </a:lnTo>
                <a:lnTo>
                  <a:pt x="2071880" y="328526"/>
                </a:lnTo>
                <a:lnTo>
                  <a:pt x="2101294" y="381634"/>
                </a:lnTo>
                <a:lnTo>
                  <a:pt x="2116426" y="436930"/>
                </a:lnTo>
                <a:lnTo>
                  <a:pt x="2118360" y="465277"/>
                </a:lnTo>
                <a:lnTo>
                  <a:pt x="2116426" y="493622"/>
                </a:lnTo>
                <a:lnTo>
                  <a:pt x="2101294" y="548917"/>
                </a:lnTo>
                <a:lnTo>
                  <a:pt x="2071880" y="602025"/>
                </a:lnTo>
                <a:lnTo>
                  <a:pt x="2029069" y="652558"/>
                </a:lnTo>
                <a:lnTo>
                  <a:pt x="1973749" y="700126"/>
                </a:lnTo>
                <a:lnTo>
                  <a:pt x="1941674" y="722677"/>
                </a:lnTo>
                <a:lnTo>
                  <a:pt x="1906805" y="744340"/>
                </a:lnTo>
                <a:lnTo>
                  <a:pt x="1869251" y="765067"/>
                </a:lnTo>
                <a:lnTo>
                  <a:pt x="1829124" y="784810"/>
                </a:lnTo>
                <a:lnTo>
                  <a:pt x="1786534" y="803520"/>
                </a:lnTo>
                <a:lnTo>
                  <a:pt x="1741593" y="821148"/>
                </a:lnTo>
                <a:lnTo>
                  <a:pt x="1694410" y="837645"/>
                </a:lnTo>
                <a:lnTo>
                  <a:pt x="1645097" y="852963"/>
                </a:lnTo>
                <a:lnTo>
                  <a:pt x="1593765" y="867053"/>
                </a:lnTo>
                <a:lnTo>
                  <a:pt x="1540524" y="879867"/>
                </a:lnTo>
                <a:lnTo>
                  <a:pt x="1485485" y="891355"/>
                </a:lnTo>
                <a:lnTo>
                  <a:pt x="1428759" y="901469"/>
                </a:lnTo>
                <a:lnTo>
                  <a:pt x="1370457" y="910161"/>
                </a:lnTo>
                <a:lnTo>
                  <a:pt x="1310689" y="917382"/>
                </a:lnTo>
                <a:lnTo>
                  <a:pt x="1249567" y="923083"/>
                </a:lnTo>
                <a:lnTo>
                  <a:pt x="1187200" y="927215"/>
                </a:lnTo>
                <a:lnTo>
                  <a:pt x="1123701" y="929730"/>
                </a:lnTo>
                <a:lnTo>
                  <a:pt x="1059180" y="930579"/>
                </a:lnTo>
                <a:lnTo>
                  <a:pt x="994658" y="929730"/>
                </a:lnTo>
                <a:lnTo>
                  <a:pt x="931159" y="927215"/>
                </a:lnTo>
                <a:lnTo>
                  <a:pt x="868792" y="923083"/>
                </a:lnTo>
                <a:lnTo>
                  <a:pt x="807670" y="917382"/>
                </a:lnTo>
                <a:lnTo>
                  <a:pt x="747902" y="910161"/>
                </a:lnTo>
                <a:lnTo>
                  <a:pt x="689600" y="901469"/>
                </a:lnTo>
                <a:lnTo>
                  <a:pt x="632874" y="891355"/>
                </a:lnTo>
                <a:lnTo>
                  <a:pt x="577835" y="879867"/>
                </a:lnTo>
                <a:lnTo>
                  <a:pt x="524594" y="867053"/>
                </a:lnTo>
                <a:lnTo>
                  <a:pt x="473262" y="852963"/>
                </a:lnTo>
                <a:lnTo>
                  <a:pt x="423949" y="837645"/>
                </a:lnTo>
                <a:lnTo>
                  <a:pt x="376766" y="821148"/>
                </a:lnTo>
                <a:lnTo>
                  <a:pt x="331825" y="803520"/>
                </a:lnTo>
                <a:lnTo>
                  <a:pt x="289235" y="784810"/>
                </a:lnTo>
                <a:lnTo>
                  <a:pt x="249108" y="765067"/>
                </a:lnTo>
                <a:lnTo>
                  <a:pt x="211554" y="744340"/>
                </a:lnTo>
                <a:lnTo>
                  <a:pt x="176685" y="722677"/>
                </a:lnTo>
                <a:lnTo>
                  <a:pt x="144610" y="700126"/>
                </a:lnTo>
                <a:lnTo>
                  <a:pt x="89290" y="652558"/>
                </a:lnTo>
                <a:lnTo>
                  <a:pt x="46479" y="602025"/>
                </a:lnTo>
                <a:lnTo>
                  <a:pt x="17065" y="548917"/>
                </a:lnTo>
                <a:lnTo>
                  <a:pt x="1933" y="493622"/>
                </a:lnTo>
                <a:lnTo>
                  <a:pt x="0" y="465277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92300" y="5533440"/>
            <a:ext cx="12452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b="1" u="heavy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INSTRUCTOR</a:t>
            </a:r>
            <a:endParaRPr sz="18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sz="1800" b="1" u="heavy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NAME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495550" y="4770754"/>
            <a:ext cx="4114800" cy="1548130"/>
            <a:chOff x="2495550" y="4770754"/>
            <a:chExt cx="4114800" cy="1548130"/>
          </a:xfrm>
        </p:grpSpPr>
        <p:sp>
          <p:nvSpPr>
            <p:cNvPr id="6" name="object 6"/>
            <p:cNvSpPr/>
            <p:nvPr/>
          </p:nvSpPr>
          <p:spPr>
            <a:xfrm>
              <a:off x="2514600" y="4789804"/>
              <a:ext cx="3147060" cy="579755"/>
            </a:xfrm>
            <a:custGeom>
              <a:avLst/>
              <a:gdLst/>
              <a:ahLst/>
              <a:cxnLst/>
              <a:rect l="l" t="t" r="r" b="b"/>
              <a:pathLst>
                <a:path w="3147060" h="579754">
                  <a:moveTo>
                    <a:pt x="3147060" y="0"/>
                  </a:moveTo>
                  <a:lnTo>
                    <a:pt x="0" y="5793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472939" y="5369178"/>
              <a:ext cx="2118360" cy="930910"/>
            </a:xfrm>
            <a:custGeom>
              <a:avLst/>
              <a:gdLst/>
              <a:ahLst/>
              <a:cxnLst/>
              <a:rect l="l" t="t" r="r" b="b"/>
              <a:pathLst>
                <a:path w="2118359" h="930910">
                  <a:moveTo>
                    <a:pt x="1059180" y="0"/>
                  </a:moveTo>
                  <a:lnTo>
                    <a:pt x="994658" y="849"/>
                  </a:lnTo>
                  <a:lnTo>
                    <a:pt x="931159" y="3363"/>
                  </a:lnTo>
                  <a:lnTo>
                    <a:pt x="868792" y="7495"/>
                  </a:lnTo>
                  <a:lnTo>
                    <a:pt x="807670" y="13195"/>
                  </a:lnTo>
                  <a:lnTo>
                    <a:pt x="747902" y="20414"/>
                  </a:lnTo>
                  <a:lnTo>
                    <a:pt x="689600" y="29105"/>
                  </a:lnTo>
                  <a:lnTo>
                    <a:pt x="632874" y="39218"/>
                  </a:lnTo>
                  <a:lnTo>
                    <a:pt x="577835" y="50705"/>
                  </a:lnTo>
                  <a:lnTo>
                    <a:pt x="524594" y="63516"/>
                  </a:lnTo>
                  <a:lnTo>
                    <a:pt x="473262" y="77605"/>
                  </a:lnTo>
                  <a:lnTo>
                    <a:pt x="423949" y="92921"/>
                  </a:lnTo>
                  <a:lnTo>
                    <a:pt x="376766" y="109416"/>
                  </a:lnTo>
                  <a:lnTo>
                    <a:pt x="331825" y="127042"/>
                  </a:lnTo>
                  <a:lnTo>
                    <a:pt x="289235" y="145750"/>
                  </a:lnTo>
                  <a:lnTo>
                    <a:pt x="249108" y="165491"/>
                  </a:lnTo>
                  <a:lnTo>
                    <a:pt x="211554" y="186217"/>
                  </a:lnTo>
                  <a:lnTo>
                    <a:pt x="176685" y="207879"/>
                  </a:lnTo>
                  <a:lnTo>
                    <a:pt x="144610" y="230428"/>
                  </a:lnTo>
                  <a:lnTo>
                    <a:pt x="89290" y="277994"/>
                  </a:lnTo>
                  <a:lnTo>
                    <a:pt x="46479" y="328526"/>
                  </a:lnTo>
                  <a:lnTo>
                    <a:pt x="17065" y="381634"/>
                  </a:lnTo>
                  <a:lnTo>
                    <a:pt x="1933" y="436930"/>
                  </a:lnTo>
                  <a:lnTo>
                    <a:pt x="0" y="465277"/>
                  </a:lnTo>
                  <a:lnTo>
                    <a:pt x="1933" y="493622"/>
                  </a:lnTo>
                  <a:lnTo>
                    <a:pt x="17065" y="548917"/>
                  </a:lnTo>
                  <a:lnTo>
                    <a:pt x="46479" y="602025"/>
                  </a:lnTo>
                  <a:lnTo>
                    <a:pt x="89290" y="652558"/>
                  </a:lnTo>
                  <a:lnTo>
                    <a:pt x="144610" y="700126"/>
                  </a:lnTo>
                  <a:lnTo>
                    <a:pt x="176685" y="722677"/>
                  </a:lnTo>
                  <a:lnTo>
                    <a:pt x="211554" y="744340"/>
                  </a:lnTo>
                  <a:lnTo>
                    <a:pt x="249108" y="765067"/>
                  </a:lnTo>
                  <a:lnTo>
                    <a:pt x="289235" y="784810"/>
                  </a:lnTo>
                  <a:lnTo>
                    <a:pt x="331825" y="803520"/>
                  </a:lnTo>
                  <a:lnTo>
                    <a:pt x="376766" y="821148"/>
                  </a:lnTo>
                  <a:lnTo>
                    <a:pt x="423949" y="837645"/>
                  </a:lnTo>
                  <a:lnTo>
                    <a:pt x="473262" y="852963"/>
                  </a:lnTo>
                  <a:lnTo>
                    <a:pt x="524594" y="867053"/>
                  </a:lnTo>
                  <a:lnTo>
                    <a:pt x="577835" y="879867"/>
                  </a:lnTo>
                  <a:lnTo>
                    <a:pt x="632874" y="891355"/>
                  </a:lnTo>
                  <a:lnTo>
                    <a:pt x="689600" y="901469"/>
                  </a:lnTo>
                  <a:lnTo>
                    <a:pt x="747902" y="910161"/>
                  </a:lnTo>
                  <a:lnTo>
                    <a:pt x="807670" y="917382"/>
                  </a:lnTo>
                  <a:lnTo>
                    <a:pt x="868792" y="923083"/>
                  </a:lnTo>
                  <a:lnTo>
                    <a:pt x="931159" y="927215"/>
                  </a:lnTo>
                  <a:lnTo>
                    <a:pt x="994658" y="929730"/>
                  </a:lnTo>
                  <a:lnTo>
                    <a:pt x="1059180" y="930579"/>
                  </a:lnTo>
                  <a:lnTo>
                    <a:pt x="1123701" y="929730"/>
                  </a:lnTo>
                  <a:lnTo>
                    <a:pt x="1187200" y="927215"/>
                  </a:lnTo>
                  <a:lnTo>
                    <a:pt x="1249567" y="923083"/>
                  </a:lnTo>
                  <a:lnTo>
                    <a:pt x="1310689" y="917382"/>
                  </a:lnTo>
                  <a:lnTo>
                    <a:pt x="1370457" y="910161"/>
                  </a:lnTo>
                  <a:lnTo>
                    <a:pt x="1428759" y="901469"/>
                  </a:lnTo>
                  <a:lnTo>
                    <a:pt x="1485485" y="891355"/>
                  </a:lnTo>
                  <a:lnTo>
                    <a:pt x="1540524" y="879867"/>
                  </a:lnTo>
                  <a:lnTo>
                    <a:pt x="1593765" y="867053"/>
                  </a:lnTo>
                  <a:lnTo>
                    <a:pt x="1645097" y="852963"/>
                  </a:lnTo>
                  <a:lnTo>
                    <a:pt x="1694410" y="837645"/>
                  </a:lnTo>
                  <a:lnTo>
                    <a:pt x="1741593" y="821148"/>
                  </a:lnTo>
                  <a:lnTo>
                    <a:pt x="1786534" y="803520"/>
                  </a:lnTo>
                  <a:lnTo>
                    <a:pt x="1829124" y="784810"/>
                  </a:lnTo>
                  <a:lnTo>
                    <a:pt x="1869251" y="765067"/>
                  </a:lnTo>
                  <a:lnTo>
                    <a:pt x="1906805" y="744340"/>
                  </a:lnTo>
                  <a:lnTo>
                    <a:pt x="1941674" y="722677"/>
                  </a:lnTo>
                  <a:lnTo>
                    <a:pt x="1973749" y="700126"/>
                  </a:lnTo>
                  <a:lnTo>
                    <a:pt x="2029069" y="652558"/>
                  </a:lnTo>
                  <a:lnTo>
                    <a:pt x="2071880" y="602025"/>
                  </a:lnTo>
                  <a:lnTo>
                    <a:pt x="2101294" y="548917"/>
                  </a:lnTo>
                  <a:lnTo>
                    <a:pt x="2116426" y="493622"/>
                  </a:lnTo>
                  <a:lnTo>
                    <a:pt x="2118360" y="465277"/>
                  </a:lnTo>
                  <a:lnTo>
                    <a:pt x="2116426" y="436930"/>
                  </a:lnTo>
                  <a:lnTo>
                    <a:pt x="2101294" y="381634"/>
                  </a:lnTo>
                  <a:lnTo>
                    <a:pt x="2071880" y="328526"/>
                  </a:lnTo>
                  <a:lnTo>
                    <a:pt x="2029069" y="277994"/>
                  </a:lnTo>
                  <a:lnTo>
                    <a:pt x="1973749" y="230428"/>
                  </a:lnTo>
                  <a:lnTo>
                    <a:pt x="1941674" y="207879"/>
                  </a:lnTo>
                  <a:lnTo>
                    <a:pt x="1906805" y="186217"/>
                  </a:lnTo>
                  <a:lnTo>
                    <a:pt x="1869251" y="165491"/>
                  </a:lnTo>
                  <a:lnTo>
                    <a:pt x="1829124" y="145750"/>
                  </a:lnTo>
                  <a:lnTo>
                    <a:pt x="1786534" y="127042"/>
                  </a:lnTo>
                  <a:lnTo>
                    <a:pt x="1741593" y="109416"/>
                  </a:lnTo>
                  <a:lnTo>
                    <a:pt x="1694410" y="92921"/>
                  </a:lnTo>
                  <a:lnTo>
                    <a:pt x="1645097" y="77605"/>
                  </a:lnTo>
                  <a:lnTo>
                    <a:pt x="1593765" y="63516"/>
                  </a:lnTo>
                  <a:lnTo>
                    <a:pt x="1540524" y="50705"/>
                  </a:lnTo>
                  <a:lnTo>
                    <a:pt x="1485485" y="39218"/>
                  </a:lnTo>
                  <a:lnTo>
                    <a:pt x="1428759" y="29105"/>
                  </a:lnTo>
                  <a:lnTo>
                    <a:pt x="1370457" y="20414"/>
                  </a:lnTo>
                  <a:lnTo>
                    <a:pt x="1310689" y="13195"/>
                  </a:lnTo>
                  <a:lnTo>
                    <a:pt x="1249567" y="7495"/>
                  </a:lnTo>
                  <a:lnTo>
                    <a:pt x="1187200" y="3363"/>
                  </a:lnTo>
                  <a:lnTo>
                    <a:pt x="1123701" y="849"/>
                  </a:lnTo>
                  <a:lnTo>
                    <a:pt x="105918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472939" y="5369178"/>
              <a:ext cx="2118360" cy="930910"/>
            </a:xfrm>
            <a:custGeom>
              <a:avLst/>
              <a:gdLst/>
              <a:ahLst/>
              <a:cxnLst/>
              <a:rect l="l" t="t" r="r" b="b"/>
              <a:pathLst>
                <a:path w="2118359" h="930910">
                  <a:moveTo>
                    <a:pt x="0" y="465277"/>
                  </a:moveTo>
                  <a:lnTo>
                    <a:pt x="7658" y="409033"/>
                  </a:lnTo>
                  <a:lnTo>
                    <a:pt x="30042" y="354782"/>
                  </a:lnTo>
                  <a:lnTo>
                    <a:pt x="66265" y="302914"/>
                  </a:lnTo>
                  <a:lnTo>
                    <a:pt x="115442" y="253816"/>
                  </a:lnTo>
                  <a:lnTo>
                    <a:pt x="176685" y="207879"/>
                  </a:lnTo>
                  <a:lnTo>
                    <a:pt x="211554" y="186217"/>
                  </a:lnTo>
                  <a:lnTo>
                    <a:pt x="249108" y="165491"/>
                  </a:lnTo>
                  <a:lnTo>
                    <a:pt x="289235" y="145750"/>
                  </a:lnTo>
                  <a:lnTo>
                    <a:pt x="331825" y="127042"/>
                  </a:lnTo>
                  <a:lnTo>
                    <a:pt x="376766" y="109416"/>
                  </a:lnTo>
                  <a:lnTo>
                    <a:pt x="423949" y="92921"/>
                  </a:lnTo>
                  <a:lnTo>
                    <a:pt x="473262" y="77605"/>
                  </a:lnTo>
                  <a:lnTo>
                    <a:pt x="524594" y="63516"/>
                  </a:lnTo>
                  <a:lnTo>
                    <a:pt x="577835" y="50705"/>
                  </a:lnTo>
                  <a:lnTo>
                    <a:pt x="632874" y="39218"/>
                  </a:lnTo>
                  <a:lnTo>
                    <a:pt x="689600" y="29105"/>
                  </a:lnTo>
                  <a:lnTo>
                    <a:pt x="747902" y="20414"/>
                  </a:lnTo>
                  <a:lnTo>
                    <a:pt x="807670" y="13195"/>
                  </a:lnTo>
                  <a:lnTo>
                    <a:pt x="868792" y="7495"/>
                  </a:lnTo>
                  <a:lnTo>
                    <a:pt x="931159" y="3363"/>
                  </a:lnTo>
                  <a:lnTo>
                    <a:pt x="994658" y="849"/>
                  </a:lnTo>
                  <a:lnTo>
                    <a:pt x="1059180" y="0"/>
                  </a:lnTo>
                  <a:lnTo>
                    <a:pt x="1123701" y="849"/>
                  </a:lnTo>
                  <a:lnTo>
                    <a:pt x="1187200" y="3363"/>
                  </a:lnTo>
                  <a:lnTo>
                    <a:pt x="1249567" y="7495"/>
                  </a:lnTo>
                  <a:lnTo>
                    <a:pt x="1310689" y="13195"/>
                  </a:lnTo>
                  <a:lnTo>
                    <a:pt x="1370457" y="20414"/>
                  </a:lnTo>
                  <a:lnTo>
                    <a:pt x="1428759" y="29105"/>
                  </a:lnTo>
                  <a:lnTo>
                    <a:pt x="1485485" y="39218"/>
                  </a:lnTo>
                  <a:lnTo>
                    <a:pt x="1540524" y="50705"/>
                  </a:lnTo>
                  <a:lnTo>
                    <a:pt x="1593765" y="63516"/>
                  </a:lnTo>
                  <a:lnTo>
                    <a:pt x="1645097" y="77605"/>
                  </a:lnTo>
                  <a:lnTo>
                    <a:pt x="1694410" y="92921"/>
                  </a:lnTo>
                  <a:lnTo>
                    <a:pt x="1741593" y="109416"/>
                  </a:lnTo>
                  <a:lnTo>
                    <a:pt x="1786534" y="127042"/>
                  </a:lnTo>
                  <a:lnTo>
                    <a:pt x="1829124" y="145750"/>
                  </a:lnTo>
                  <a:lnTo>
                    <a:pt x="1869251" y="165491"/>
                  </a:lnTo>
                  <a:lnTo>
                    <a:pt x="1906805" y="186217"/>
                  </a:lnTo>
                  <a:lnTo>
                    <a:pt x="1941674" y="207879"/>
                  </a:lnTo>
                  <a:lnTo>
                    <a:pt x="1973749" y="230428"/>
                  </a:lnTo>
                  <a:lnTo>
                    <a:pt x="2029069" y="277994"/>
                  </a:lnTo>
                  <a:lnTo>
                    <a:pt x="2071880" y="328526"/>
                  </a:lnTo>
                  <a:lnTo>
                    <a:pt x="2101294" y="381634"/>
                  </a:lnTo>
                  <a:lnTo>
                    <a:pt x="2116426" y="436930"/>
                  </a:lnTo>
                  <a:lnTo>
                    <a:pt x="2118360" y="465277"/>
                  </a:lnTo>
                  <a:lnTo>
                    <a:pt x="2116426" y="493622"/>
                  </a:lnTo>
                  <a:lnTo>
                    <a:pt x="2101294" y="548917"/>
                  </a:lnTo>
                  <a:lnTo>
                    <a:pt x="2071880" y="602025"/>
                  </a:lnTo>
                  <a:lnTo>
                    <a:pt x="2029069" y="652558"/>
                  </a:lnTo>
                  <a:lnTo>
                    <a:pt x="1973749" y="700126"/>
                  </a:lnTo>
                  <a:lnTo>
                    <a:pt x="1941674" y="722677"/>
                  </a:lnTo>
                  <a:lnTo>
                    <a:pt x="1906805" y="744340"/>
                  </a:lnTo>
                  <a:lnTo>
                    <a:pt x="1869251" y="765067"/>
                  </a:lnTo>
                  <a:lnTo>
                    <a:pt x="1829124" y="784810"/>
                  </a:lnTo>
                  <a:lnTo>
                    <a:pt x="1786534" y="803520"/>
                  </a:lnTo>
                  <a:lnTo>
                    <a:pt x="1741593" y="821148"/>
                  </a:lnTo>
                  <a:lnTo>
                    <a:pt x="1694410" y="837645"/>
                  </a:lnTo>
                  <a:lnTo>
                    <a:pt x="1645097" y="852963"/>
                  </a:lnTo>
                  <a:lnTo>
                    <a:pt x="1593765" y="867053"/>
                  </a:lnTo>
                  <a:lnTo>
                    <a:pt x="1540524" y="879867"/>
                  </a:lnTo>
                  <a:lnTo>
                    <a:pt x="1485485" y="891355"/>
                  </a:lnTo>
                  <a:lnTo>
                    <a:pt x="1428759" y="901469"/>
                  </a:lnTo>
                  <a:lnTo>
                    <a:pt x="1370457" y="910161"/>
                  </a:lnTo>
                  <a:lnTo>
                    <a:pt x="1310689" y="917382"/>
                  </a:lnTo>
                  <a:lnTo>
                    <a:pt x="1249567" y="923083"/>
                  </a:lnTo>
                  <a:lnTo>
                    <a:pt x="1187200" y="927215"/>
                  </a:lnTo>
                  <a:lnTo>
                    <a:pt x="1123701" y="929730"/>
                  </a:lnTo>
                  <a:lnTo>
                    <a:pt x="1059180" y="930579"/>
                  </a:lnTo>
                  <a:lnTo>
                    <a:pt x="994658" y="929730"/>
                  </a:lnTo>
                  <a:lnTo>
                    <a:pt x="931159" y="927215"/>
                  </a:lnTo>
                  <a:lnTo>
                    <a:pt x="868792" y="923083"/>
                  </a:lnTo>
                  <a:lnTo>
                    <a:pt x="807670" y="917382"/>
                  </a:lnTo>
                  <a:lnTo>
                    <a:pt x="747902" y="910161"/>
                  </a:lnTo>
                  <a:lnTo>
                    <a:pt x="689600" y="901469"/>
                  </a:lnTo>
                  <a:lnTo>
                    <a:pt x="632874" y="891355"/>
                  </a:lnTo>
                  <a:lnTo>
                    <a:pt x="577835" y="879867"/>
                  </a:lnTo>
                  <a:lnTo>
                    <a:pt x="524594" y="867053"/>
                  </a:lnTo>
                  <a:lnTo>
                    <a:pt x="473262" y="852963"/>
                  </a:lnTo>
                  <a:lnTo>
                    <a:pt x="423949" y="837645"/>
                  </a:lnTo>
                  <a:lnTo>
                    <a:pt x="376766" y="821148"/>
                  </a:lnTo>
                  <a:lnTo>
                    <a:pt x="331825" y="803520"/>
                  </a:lnTo>
                  <a:lnTo>
                    <a:pt x="289235" y="784810"/>
                  </a:lnTo>
                  <a:lnTo>
                    <a:pt x="249108" y="765067"/>
                  </a:lnTo>
                  <a:lnTo>
                    <a:pt x="211554" y="744340"/>
                  </a:lnTo>
                  <a:lnTo>
                    <a:pt x="176685" y="722677"/>
                  </a:lnTo>
                  <a:lnTo>
                    <a:pt x="144610" y="700126"/>
                  </a:lnTo>
                  <a:lnTo>
                    <a:pt x="89290" y="652558"/>
                  </a:lnTo>
                  <a:lnTo>
                    <a:pt x="46479" y="602025"/>
                  </a:lnTo>
                  <a:lnTo>
                    <a:pt x="17065" y="548917"/>
                  </a:lnTo>
                  <a:lnTo>
                    <a:pt x="1933" y="493622"/>
                  </a:lnTo>
                  <a:lnTo>
                    <a:pt x="0" y="465277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905883" y="5670905"/>
            <a:ext cx="12541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Calibri"/>
                <a:cs typeface="Calibri"/>
              </a:rPr>
              <a:t>TELEPHONE#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532120" y="4789804"/>
            <a:ext cx="3520440" cy="1510030"/>
          </a:xfrm>
          <a:custGeom>
            <a:avLst/>
            <a:gdLst/>
            <a:ahLst/>
            <a:cxnLst/>
            <a:rect l="l" t="t" r="r" b="b"/>
            <a:pathLst>
              <a:path w="3520440" h="1510029">
                <a:moveTo>
                  <a:pt x="129539" y="0"/>
                </a:moveTo>
                <a:lnTo>
                  <a:pt x="0" y="579374"/>
                </a:lnTo>
              </a:path>
              <a:path w="3520440" h="1510029">
                <a:moveTo>
                  <a:pt x="1402079" y="1044651"/>
                </a:moveTo>
                <a:lnTo>
                  <a:pt x="1409738" y="988407"/>
                </a:lnTo>
                <a:lnTo>
                  <a:pt x="1432122" y="934156"/>
                </a:lnTo>
                <a:lnTo>
                  <a:pt x="1468345" y="882288"/>
                </a:lnTo>
                <a:lnTo>
                  <a:pt x="1517522" y="833190"/>
                </a:lnTo>
                <a:lnTo>
                  <a:pt x="1578765" y="787253"/>
                </a:lnTo>
                <a:lnTo>
                  <a:pt x="1613634" y="765591"/>
                </a:lnTo>
                <a:lnTo>
                  <a:pt x="1651188" y="744865"/>
                </a:lnTo>
                <a:lnTo>
                  <a:pt x="1691315" y="725124"/>
                </a:lnTo>
                <a:lnTo>
                  <a:pt x="1733905" y="706416"/>
                </a:lnTo>
                <a:lnTo>
                  <a:pt x="1778846" y="688790"/>
                </a:lnTo>
                <a:lnTo>
                  <a:pt x="1826029" y="672295"/>
                </a:lnTo>
                <a:lnTo>
                  <a:pt x="1875342" y="656979"/>
                </a:lnTo>
                <a:lnTo>
                  <a:pt x="1926674" y="642890"/>
                </a:lnTo>
                <a:lnTo>
                  <a:pt x="1979915" y="630079"/>
                </a:lnTo>
                <a:lnTo>
                  <a:pt x="2034954" y="618592"/>
                </a:lnTo>
                <a:lnTo>
                  <a:pt x="2091680" y="608479"/>
                </a:lnTo>
                <a:lnTo>
                  <a:pt x="2149982" y="599788"/>
                </a:lnTo>
                <a:lnTo>
                  <a:pt x="2209750" y="592569"/>
                </a:lnTo>
                <a:lnTo>
                  <a:pt x="2270872" y="586869"/>
                </a:lnTo>
                <a:lnTo>
                  <a:pt x="2333239" y="582737"/>
                </a:lnTo>
                <a:lnTo>
                  <a:pt x="2396738" y="580223"/>
                </a:lnTo>
                <a:lnTo>
                  <a:pt x="2461259" y="579374"/>
                </a:lnTo>
                <a:lnTo>
                  <a:pt x="2525781" y="580223"/>
                </a:lnTo>
                <a:lnTo>
                  <a:pt x="2589280" y="582737"/>
                </a:lnTo>
                <a:lnTo>
                  <a:pt x="2651647" y="586869"/>
                </a:lnTo>
                <a:lnTo>
                  <a:pt x="2712769" y="592569"/>
                </a:lnTo>
                <a:lnTo>
                  <a:pt x="2772537" y="599788"/>
                </a:lnTo>
                <a:lnTo>
                  <a:pt x="2830839" y="608479"/>
                </a:lnTo>
                <a:lnTo>
                  <a:pt x="2887565" y="618592"/>
                </a:lnTo>
                <a:lnTo>
                  <a:pt x="2942604" y="630079"/>
                </a:lnTo>
                <a:lnTo>
                  <a:pt x="2995845" y="642890"/>
                </a:lnTo>
                <a:lnTo>
                  <a:pt x="3047177" y="656979"/>
                </a:lnTo>
                <a:lnTo>
                  <a:pt x="3096490" y="672295"/>
                </a:lnTo>
                <a:lnTo>
                  <a:pt x="3143673" y="688790"/>
                </a:lnTo>
                <a:lnTo>
                  <a:pt x="3188614" y="706416"/>
                </a:lnTo>
                <a:lnTo>
                  <a:pt x="3231204" y="725124"/>
                </a:lnTo>
                <a:lnTo>
                  <a:pt x="3271331" y="744865"/>
                </a:lnTo>
                <a:lnTo>
                  <a:pt x="3308885" y="765591"/>
                </a:lnTo>
                <a:lnTo>
                  <a:pt x="3343754" y="787253"/>
                </a:lnTo>
                <a:lnTo>
                  <a:pt x="3375829" y="809802"/>
                </a:lnTo>
                <a:lnTo>
                  <a:pt x="3431149" y="857368"/>
                </a:lnTo>
                <a:lnTo>
                  <a:pt x="3473960" y="907900"/>
                </a:lnTo>
                <a:lnTo>
                  <a:pt x="3503374" y="961008"/>
                </a:lnTo>
                <a:lnTo>
                  <a:pt x="3518506" y="1016304"/>
                </a:lnTo>
                <a:lnTo>
                  <a:pt x="3520439" y="1044651"/>
                </a:lnTo>
                <a:lnTo>
                  <a:pt x="3518506" y="1072996"/>
                </a:lnTo>
                <a:lnTo>
                  <a:pt x="3503374" y="1128291"/>
                </a:lnTo>
                <a:lnTo>
                  <a:pt x="3473960" y="1181399"/>
                </a:lnTo>
                <a:lnTo>
                  <a:pt x="3431149" y="1231932"/>
                </a:lnTo>
                <a:lnTo>
                  <a:pt x="3375829" y="1279500"/>
                </a:lnTo>
                <a:lnTo>
                  <a:pt x="3343754" y="1302051"/>
                </a:lnTo>
                <a:lnTo>
                  <a:pt x="3308885" y="1323714"/>
                </a:lnTo>
                <a:lnTo>
                  <a:pt x="3271331" y="1344441"/>
                </a:lnTo>
                <a:lnTo>
                  <a:pt x="3231204" y="1364184"/>
                </a:lnTo>
                <a:lnTo>
                  <a:pt x="3188614" y="1382894"/>
                </a:lnTo>
                <a:lnTo>
                  <a:pt x="3143673" y="1400522"/>
                </a:lnTo>
                <a:lnTo>
                  <a:pt x="3096490" y="1417019"/>
                </a:lnTo>
                <a:lnTo>
                  <a:pt x="3047177" y="1432337"/>
                </a:lnTo>
                <a:lnTo>
                  <a:pt x="2995845" y="1446427"/>
                </a:lnTo>
                <a:lnTo>
                  <a:pt x="2942604" y="1459241"/>
                </a:lnTo>
                <a:lnTo>
                  <a:pt x="2887565" y="1470729"/>
                </a:lnTo>
                <a:lnTo>
                  <a:pt x="2830839" y="1480843"/>
                </a:lnTo>
                <a:lnTo>
                  <a:pt x="2772537" y="1489535"/>
                </a:lnTo>
                <a:lnTo>
                  <a:pt x="2712769" y="1496756"/>
                </a:lnTo>
                <a:lnTo>
                  <a:pt x="2651647" y="1502457"/>
                </a:lnTo>
                <a:lnTo>
                  <a:pt x="2589280" y="1506589"/>
                </a:lnTo>
                <a:lnTo>
                  <a:pt x="2525781" y="1509104"/>
                </a:lnTo>
                <a:lnTo>
                  <a:pt x="2461259" y="1509953"/>
                </a:lnTo>
                <a:lnTo>
                  <a:pt x="2396738" y="1509104"/>
                </a:lnTo>
                <a:lnTo>
                  <a:pt x="2333239" y="1506589"/>
                </a:lnTo>
                <a:lnTo>
                  <a:pt x="2270872" y="1502457"/>
                </a:lnTo>
                <a:lnTo>
                  <a:pt x="2209750" y="1496756"/>
                </a:lnTo>
                <a:lnTo>
                  <a:pt x="2149982" y="1489535"/>
                </a:lnTo>
                <a:lnTo>
                  <a:pt x="2091680" y="1480843"/>
                </a:lnTo>
                <a:lnTo>
                  <a:pt x="2034954" y="1470729"/>
                </a:lnTo>
                <a:lnTo>
                  <a:pt x="1979915" y="1459241"/>
                </a:lnTo>
                <a:lnTo>
                  <a:pt x="1926674" y="1446427"/>
                </a:lnTo>
                <a:lnTo>
                  <a:pt x="1875342" y="1432337"/>
                </a:lnTo>
                <a:lnTo>
                  <a:pt x="1826029" y="1417019"/>
                </a:lnTo>
                <a:lnTo>
                  <a:pt x="1778846" y="1400522"/>
                </a:lnTo>
                <a:lnTo>
                  <a:pt x="1733905" y="1382894"/>
                </a:lnTo>
                <a:lnTo>
                  <a:pt x="1691315" y="1364184"/>
                </a:lnTo>
                <a:lnTo>
                  <a:pt x="1651188" y="1344441"/>
                </a:lnTo>
                <a:lnTo>
                  <a:pt x="1613634" y="1323714"/>
                </a:lnTo>
                <a:lnTo>
                  <a:pt x="1578765" y="1302051"/>
                </a:lnTo>
                <a:lnTo>
                  <a:pt x="1546690" y="1279500"/>
                </a:lnTo>
                <a:lnTo>
                  <a:pt x="1491370" y="1231932"/>
                </a:lnTo>
                <a:lnTo>
                  <a:pt x="1448559" y="1181399"/>
                </a:lnTo>
                <a:lnTo>
                  <a:pt x="1419145" y="1128291"/>
                </a:lnTo>
                <a:lnTo>
                  <a:pt x="1404013" y="1072996"/>
                </a:lnTo>
                <a:lnTo>
                  <a:pt x="1402079" y="1044651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608189" y="5670905"/>
            <a:ext cx="7734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Calibri"/>
                <a:cs typeface="Calibri"/>
              </a:rPr>
              <a:t>R</a:t>
            </a:r>
            <a:r>
              <a:rPr sz="1800" b="1" spc="-5" dirty="0">
                <a:latin typeface="Calibri"/>
                <a:cs typeface="Calibri"/>
              </a:rPr>
              <a:t>O</a:t>
            </a:r>
            <a:r>
              <a:rPr sz="1800" b="1" spc="-10" dirty="0">
                <a:latin typeface="Calibri"/>
                <a:cs typeface="Calibri"/>
              </a:rPr>
              <a:t>O</a:t>
            </a:r>
            <a:r>
              <a:rPr sz="1800" b="1" dirty="0">
                <a:latin typeface="Calibri"/>
                <a:cs typeface="Calibri"/>
              </a:rPr>
              <a:t>M#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661659" y="4789804"/>
            <a:ext cx="2331720" cy="579755"/>
          </a:xfrm>
          <a:custGeom>
            <a:avLst/>
            <a:gdLst/>
            <a:ahLst/>
            <a:cxnLst/>
            <a:rect l="l" t="t" r="r" b="b"/>
            <a:pathLst>
              <a:path w="2331720" h="579754">
                <a:moveTo>
                  <a:pt x="0" y="0"/>
                </a:moveTo>
                <a:lnTo>
                  <a:pt x="2331719" y="579374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727960" y="611123"/>
            <a:ext cx="3063240" cy="731520"/>
          </a:xfrm>
          <a:prstGeom prst="rect">
            <a:avLst/>
          </a:prstGeom>
          <a:solidFill>
            <a:srgbClr val="DCE6F1"/>
          </a:solidFill>
          <a:ln w="38100">
            <a:solidFill>
              <a:srgbClr val="000000"/>
            </a:solidFill>
          </a:ln>
        </p:spPr>
        <p:txBody>
          <a:bodyPr vert="horz" wrap="square" lIns="0" tIns="163195" rIns="0" bIns="0" rtlCol="0">
            <a:spAutoFit/>
          </a:bodyPr>
          <a:lstStyle/>
          <a:p>
            <a:pPr marL="1017269">
              <a:lnSpc>
                <a:spcPct val="100000"/>
              </a:lnSpc>
              <a:spcBef>
                <a:spcPts val="1285"/>
              </a:spcBef>
            </a:pPr>
            <a:r>
              <a:rPr sz="2400" u="none" spc="-10" dirty="0">
                <a:latin typeface="Calibri"/>
                <a:cs typeface="Calibri"/>
              </a:rPr>
              <a:t>COURSE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430779" y="2273173"/>
            <a:ext cx="2118360" cy="930910"/>
          </a:xfrm>
          <a:custGeom>
            <a:avLst/>
            <a:gdLst/>
            <a:ahLst/>
            <a:cxnLst/>
            <a:rect l="l" t="t" r="r" b="b"/>
            <a:pathLst>
              <a:path w="2118360" h="930910">
                <a:moveTo>
                  <a:pt x="0" y="465327"/>
                </a:moveTo>
                <a:lnTo>
                  <a:pt x="7658" y="409073"/>
                </a:lnTo>
                <a:lnTo>
                  <a:pt x="30042" y="354814"/>
                </a:lnTo>
                <a:lnTo>
                  <a:pt x="66265" y="302938"/>
                </a:lnTo>
                <a:lnTo>
                  <a:pt x="115442" y="253834"/>
                </a:lnTo>
                <a:lnTo>
                  <a:pt x="176685" y="207892"/>
                </a:lnTo>
                <a:lnTo>
                  <a:pt x="211554" y="186228"/>
                </a:lnTo>
                <a:lnTo>
                  <a:pt x="249108" y="165500"/>
                </a:lnTo>
                <a:lnTo>
                  <a:pt x="289235" y="145757"/>
                </a:lnTo>
                <a:lnTo>
                  <a:pt x="331825" y="127048"/>
                </a:lnTo>
                <a:lnTo>
                  <a:pt x="376766" y="109421"/>
                </a:lnTo>
                <a:lnTo>
                  <a:pt x="423949" y="92924"/>
                </a:lnTo>
                <a:lnTo>
                  <a:pt x="473262" y="77607"/>
                </a:lnTo>
                <a:lnTo>
                  <a:pt x="524594" y="63518"/>
                </a:lnTo>
                <a:lnTo>
                  <a:pt x="577835" y="50706"/>
                </a:lnTo>
                <a:lnTo>
                  <a:pt x="632874" y="39219"/>
                </a:lnTo>
                <a:lnTo>
                  <a:pt x="689600" y="29105"/>
                </a:lnTo>
                <a:lnTo>
                  <a:pt x="747902" y="20414"/>
                </a:lnTo>
                <a:lnTo>
                  <a:pt x="807670" y="13195"/>
                </a:lnTo>
                <a:lnTo>
                  <a:pt x="868792" y="7495"/>
                </a:lnTo>
                <a:lnTo>
                  <a:pt x="931159" y="3363"/>
                </a:lnTo>
                <a:lnTo>
                  <a:pt x="994658" y="849"/>
                </a:lnTo>
                <a:lnTo>
                  <a:pt x="1059180" y="0"/>
                </a:lnTo>
                <a:lnTo>
                  <a:pt x="1123701" y="849"/>
                </a:lnTo>
                <a:lnTo>
                  <a:pt x="1187200" y="3363"/>
                </a:lnTo>
                <a:lnTo>
                  <a:pt x="1249567" y="7495"/>
                </a:lnTo>
                <a:lnTo>
                  <a:pt x="1310689" y="13195"/>
                </a:lnTo>
                <a:lnTo>
                  <a:pt x="1370457" y="20414"/>
                </a:lnTo>
                <a:lnTo>
                  <a:pt x="1428759" y="29105"/>
                </a:lnTo>
                <a:lnTo>
                  <a:pt x="1485485" y="39219"/>
                </a:lnTo>
                <a:lnTo>
                  <a:pt x="1540524" y="50706"/>
                </a:lnTo>
                <a:lnTo>
                  <a:pt x="1593765" y="63518"/>
                </a:lnTo>
                <a:lnTo>
                  <a:pt x="1645097" y="77607"/>
                </a:lnTo>
                <a:lnTo>
                  <a:pt x="1694410" y="92924"/>
                </a:lnTo>
                <a:lnTo>
                  <a:pt x="1741593" y="109421"/>
                </a:lnTo>
                <a:lnTo>
                  <a:pt x="1786534" y="127048"/>
                </a:lnTo>
                <a:lnTo>
                  <a:pt x="1829124" y="145757"/>
                </a:lnTo>
                <a:lnTo>
                  <a:pt x="1869251" y="165500"/>
                </a:lnTo>
                <a:lnTo>
                  <a:pt x="1906805" y="186228"/>
                </a:lnTo>
                <a:lnTo>
                  <a:pt x="1941674" y="207892"/>
                </a:lnTo>
                <a:lnTo>
                  <a:pt x="1973749" y="230443"/>
                </a:lnTo>
                <a:lnTo>
                  <a:pt x="2029069" y="278015"/>
                </a:lnTo>
                <a:lnTo>
                  <a:pt x="2071880" y="328553"/>
                </a:lnTo>
                <a:lnTo>
                  <a:pt x="2101294" y="381670"/>
                </a:lnTo>
                <a:lnTo>
                  <a:pt x="2116426" y="436975"/>
                </a:lnTo>
                <a:lnTo>
                  <a:pt x="2118360" y="465327"/>
                </a:lnTo>
                <a:lnTo>
                  <a:pt x="2116426" y="493667"/>
                </a:lnTo>
                <a:lnTo>
                  <a:pt x="2101294" y="548952"/>
                </a:lnTo>
                <a:lnTo>
                  <a:pt x="2071880" y="602055"/>
                </a:lnTo>
                <a:lnTo>
                  <a:pt x="2029069" y="652586"/>
                </a:lnTo>
                <a:lnTo>
                  <a:pt x="1973749" y="700155"/>
                </a:lnTo>
                <a:lnTo>
                  <a:pt x="1941674" y="722707"/>
                </a:lnTo>
                <a:lnTo>
                  <a:pt x="1906805" y="744373"/>
                </a:lnTo>
                <a:lnTo>
                  <a:pt x="1869251" y="765103"/>
                </a:lnTo>
                <a:lnTo>
                  <a:pt x="1829124" y="784848"/>
                </a:lnTo>
                <a:lnTo>
                  <a:pt x="1786534" y="803561"/>
                </a:lnTo>
                <a:lnTo>
                  <a:pt x="1741593" y="821192"/>
                </a:lnTo>
                <a:lnTo>
                  <a:pt x="1694410" y="837693"/>
                </a:lnTo>
                <a:lnTo>
                  <a:pt x="1645097" y="853015"/>
                </a:lnTo>
                <a:lnTo>
                  <a:pt x="1593765" y="867108"/>
                </a:lnTo>
                <a:lnTo>
                  <a:pt x="1540524" y="879926"/>
                </a:lnTo>
                <a:lnTo>
                  <a:pt x="1485485" y="891417"/>
                </a:lnTo>
                <a:lnTo>
                  <a:pt x="1428759" y="901535"/>
                </a:lnTo>
                <a:lnTo>
                  <a:pt x="1370457" y="910230"/>
                </a:lnTo>
                <a:lnTo>
                  <a:pt x="1310689" y="917453"/>
                </a:lnTo>
                <a:lnTo>
                  <a:pt x="1249567" y="923156"/>
                </a:lnTo>
                <a:lnTo>
                  <a:pt x="1187200" y="927290"/>
                </a:lnTo>
                <a:lnTo>
                  <a:pt x="1123701" y="929806"/>
                </a:lnTo>
                <a:lnTo>
                  <a:pt x="1059180" y="930655"/>
                </a:lnTo>
                <a:lnTo>
                  <a:pt x="994658" y="929806"/>
                </a:lnTo>
                <a:lnTo>
                  <a:pt x="931159" y="927290"/>
                </a:lnTo>
                <a:lnTo>
                  <a:pt x="868792" y="923156"/>
                </a:lnTo>
                <a:lnTo>
                  <a:pt x="807670" y="917453"/>
                </a:lnTo>
                <a:lnTo>
                  <a:pt x="747902" y="910230"/>
                </a:lnTo>
                <a:lnTo>
                  <a:pt x="689600" y="901535"/>
                </a:lnTo>
                <a:lnTo>
                  <a:pt x="632874" y="891417"/>
                </a:lnTo>
                <a:lnTo>
                  <a:pt x="577835" y="879926"/>
                </a:lnTo>
                <a:lnTo>
                  <a:pt x="524594" y="867108"/>
                </a:lnTo>
                <a:lnTo>
                  <a:pt x="473262" y="853015"/>
                </a:lnTo>
                <a:lnTo>
                  <a:pt x="423949" y="837693"/>
                </a:lnTo>
                <a:lnTo>
                  <a:pt x="376766" y="821192"/>
                </a:lnTo>
                <a:lnTo>
                  <a:pt x="331825" y="803561"/>
                </a:lnTo>
                <a:lnTo>
                  <a:pt x="289235" y="784848"/>
                </a:lnTo>
                <a:lnTo>
                  <a:pt x="249108" y="765103"/>
                </a:lnTo>
                <a:lnTo>
                  <a:pt x="211554" y="744373"/>
                </a:lnTo>
                <a:lnTo>
                  <a:pt x="176685" y="722707"/>
                </a:lnTo>
                <a:lnTo>
                  <a:pt x="144610" y="700155"/>
                </a:lnTo>
                <a:lnTo>
                  <a:pt x="89290" y="652586"/>
                </a:lnTo>
                <a:lnTo>
                  <a:pt x="46479" y="602055"/>
                </a:lnTo>
                <a:lnTo>
                  <a:pt x="17065" y="548952"/>
                </a:lnTo>
                <a:lnTo>
                  <a:pt x="1933" y="493667"/>
                </a:lnTo>
                <a:lnTo>
                  <a:pt x="0" y="465327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037077" y="2574163"/>
            <a:ext cx="9086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COURSE#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3489959" y="1342644"/>
            <a:ext cx="3337560" cy="1861185"/>
          </a:xfrm>
          <a:custGeom>
            <a:avLst/>
            <a:gdLst/>
            <a:ahLst/>
            <a:cxnLst/>
            <a:rect l="l" t="t" r="r" b="b"/>
            <a:pathLst>
              <a:path w="3337559" h="1861185">
                <a:moveTo>
                  <a:pt x="769619" y="0"/>
                </a:moveTo>
                <a:lnTo>
                  <a:pt x="0" y="930528"/>
                </a:lnTo>
              </a:path>
              <a:path w="3337559" h="1861185">
                <a:moveTo>
                  <a:pt x="1219200" y="1395856"/>
                </a:moveTo>
                <a:lnTo>
                  <a:pt x="1226858" y="1339602"/>
                </a:lnTo>
                <a:lnTo>
                  <a:pt x="1249242" y="1285343"/>
                </a:lnTo>
                <a:lnTo>
                  <a:pt x="1285465" y="1233467"/>
                </a:lnTo>
                <a:lnTo>
                  <a:pt x="1334642" y="1184363"/>
                </a:lnTo>
                <a:lnTo>
                  <a:pt x="1395885" y="1138421"/>
                </a:lnTo>
                <a:lnTo>
                  <a:pt x="1430754" y="1116757"/>
                </a:lnTo>
                <a:lnTo>
                  <a:pt x="1468308" y="1096029"/>
                </a:lnTo>
                <a:lnTo>
                  <a:pt x="1508435" y="1076286"/>
                </a:lnTo>
                <a:lnTo>
                  <a:pt x="1551025" y="1057577"/>
                </a:lnTo>
                <a:lnTo>
                  <a:pt x="1595966" y="1039950"/>
                </a:lnTo>
                <a:lnTo>
                  <a:pt x="1643149" y="1023453"/>
                </a:lnTo>
                <a:lnTo>
                  <a:pt x="1692462" y="1008136"/>
                </a:lnTo>
                <a:lnTo>
                  <a:pt x="1743794" y="994047"/>
                </a:lnTo>
                <a:lnTo>
                  <a:pt x="1797035" y="981235"/>
                </a:lnTo>
                <a:lnTo>
                  <a:pt x="1852074" y="969748"/>
                </a:lnTo>
                <a:lnTo>
                  <a:pt x="1908800" y="959634"/>
                </a:lnTo>
                <a:lnTo>
                  <a:pt x="1967102" y="950943"/>
                </a:lnTo>
                <a:lnTo>
                  <a:pt x="2026870" y="943724"/>
                </a:lnTo>
                <a:lnTo>
                  <a:pt x="2087992" y="938024"/>
                </a:lnTo>
                <a:lnTo>
                  <a:pt x="2150359" y="933892"/>
                </a:lnTo>
                <a:lnTo>
                  <a:pt x="2213858" y="931378"/>
                </a:lnTo>
                <a:lnTo>
                  <a:pt x="2278379" y="930528"/>
                </a:lnTo>
                <a:lnTo>
                  <a:pt x="2342901" y="931378"/>
                </a:lnTo>
                <a:lnTo>
                  <a:pt x="2406400" y="933892"/>
                </a:lnTo>
                <a:lnTo>
                  <a:pt x="2468767" y="938024"/>
                </a:lnTo>
                <a:lnTo>
                  <a:pt x="2529889" y="943724"/>
                </a:lnTo>
                <a:lnTo>
                  <a:pt x="2589657" y="950943"/>
                </a:lnTo>
                <a:lnTo>
                  <a:pt x="2647959" y="959634"/>
                </a:lnTo>
                <a:lnTo>
                  <a:pt x="2704685" y="969748"/>
                </a:lnTo>
                <a:lnTo>
                  <a:pt x="2759724" y="981235"/>
                </a:lnTo>
                <a:lnTo>
                  <a:pt x="2812965" y="994047"/>
                </a:lnTo>
                <a:lnTo>
                  <a:pt x="2864297" y="1008136"/>
                </a:lnTo>
                <a:lnTo>
                  <a:pt x="2913610" y="1023453"/>
                </a:lnTo>
                <a:lnTo>
                  <a:pt x="2960793" y="1039950"/>
                </a:lnTo>
                <a:lnTo>
                  <a:pt x="3005734" y="1057577"/>
                </a:lnTo>
                <a:lnTo>
                  <a:pt x="3048324" y="1076286"/>
                </a:lnTo>
                <a:lnTo>
                  <a:pt x="3088451" y="1096029"/>
                </a:lnTo>
                <a:lnTo>
                  <a:pt x="3126005" y="1116757"/>
                </a:lnTo>
                <a:lnTo>
                  <a:pt x="3160874" y="1138421"/>
                </a:lnTo>
                <a:lnTo>
                  <a:pt x="3192949" y="1160972"/>
                </a:lnTo>
                <a:lnTo>
                  <a:pt x="3248269" y="1208544"/>
                </a:lnTo>
                <a:lnTo>
                  <a:pt x="3291080" y="1259082"/>
                </a:lnTo>
                <a:lnTo>
                  <a:pt x="3320494" y="1312199"/>
                </a:lnTo>
                <a:lnTo>
                  <a:pt x="3335626" y="1367504"/>
                </a:lnTo>
                <a:lnTo>
                  <a:pt x="3337560" y="1395856"/>
                </a:lnTo>
                <a:lnTo>
                  <a:pt x="3335626" y="1424196"/>
                </a:lnTo>
                <a:lnTo>
                  <a:pt x="3320494" y="1479481"/>
                </a:lnTo>
                <a:lnTo>
                  <a:pt x="3291080" y="1532584"/>
                </a:lnTo>
                <a:lnTo>
                  <a:pt x="3248269" y="1583115"/>
                </a:lnTo>
                <a:lnTo>
                  <a:pt x="3192949" y="1630684"/>
                </a:lnTo>
                <a:lnTo>
                  <a:pt x="3160874" y="1653236"/>
                </a:lnTo>
                <a:lnTo>
                  <a:pt x="3126005" y="1674902"/>
                </a:lnTo>
                <a:lnTo>
                  <a:pt x="3088451" y="1695632"/>
                </a:lnTo>
                <a:lnTo>
                  <a:pt x="3048324" y="1715377"/>
                </a:lnTo>
                <a:lnTo>
                  <a:pt x="3005734" y="1734090"/>
                </a:lnTo>
                <a:lnTo>
                  <a:pt x="2960793" y="1751721"/>
                </a:lnTo>
                <a:lnTo>
                  <a:pt x="2913610" y="1768222"/>
                </a:lnTo>
                <a:lnTo>
                  <a:pt x="2864297" y="1783544"/>
                </a:lnTo>
                <a:lnTo>
                  <a:pt x="2812965" y="1797637"/>
                </a:lnTo>
                <a:lnTo>
                  <a:pt x="2759724" y="1810455"/>
                </a:lnTo>
                <a:lnTo>
                  <a:pt x="2704685" y="1821946"/>
                </a:lnTo>
                <a:lnTo>
                  <a:pt x="2647959" y="1832064"/>
                </a:lnTo>
                <a:lnTo>
                  <a:pt x="2589657" y="1840759"/>
                </a:lnTo>
                <a:lnTo>
                  <a:pt x="2529889" y="1847982"/>
                </a:lnTo>
                <a:lnTo>
                  <a:pt x="2468767" y="1853685"/>
                </a:lnTo>
                <a:lnTo>
                  <a:pt x="2406400" y="1857819"/>
                </a:lnTo>
                <a:lnTo>
                  <a:pt x="2342901" y="1860335"/>
                </a:lnTo>
                <a:lnTo>
                  <a:pt x="2278379" y="1861184"/>
                </a:lnTo>
                <a:lnTo>
                  <a:pt x="2213858" y="1860335"/>
                </a:lnTo>
                <a:lnTo>
                  <a:pt x="2150359" y="1857819"/>
                </a:lnTo>
                <a:lnTo>
                  <a:pt x="2087992" y="1853685"/>
                </a:lnTo>
                <a:lnTo>
                  <a:pt x="2026870" y="1847982"/>
                </a:lnTo>
                <a:lnTo>
                  <a:pt x="1967102" y="1840759"/>
                </a:lnTo>
                <a:lnTo>
                  <a:pt x="1908800" y="1832064"/>
                </a:lnTo>
                <a:lnTo>
                  <a:pt x="1852074" y="1821946"/>
                </a:lnTo>
                <a:lnTo>
                  <a:pt x="1797035" y="1810455"/>
                </a:lnTo>
                <a:lnTo>
                  <a:pt x="1743794" y="1797637"/>
                </a:lnTo>
                <a:lnTo>
                  <a:pt x="1692462" y="1783544"/>
                </a:lnTo>
                <a:lnTo>
                  <a:pt x="1643149" y="1768222"/>
                </a:lnTo>
                <a:lnTo>
                  <a:pt x="1595966" y="1751721"/>
                </a:lnTo>
                <a:lnTo>
                  <a:pt x="1551025" y="1734090"/>
                </a:lnTo>
                <a:lnTo>
                  <a:pt x="1508435" y="1715377"/>
                </a:lnTo>
                <a:lnTo>
                  <a:pt x="1468308" y="1695632"/>
                </a:lnTo>
                <a:lnTo>
                  <a:pt x="1430754" y="1674902"/>
                </a:lnTo>
                <a:lnTo>
                  <a:pt x="1395885" y="1653236"/>
                </a:lnTo>
                <a:lnTo>
                  <a:pt x="1363810" y="1630684"/>
                </a:lnTo>
                <a:lnTo>
                  <a:pt x="1308490" y="1583115"/>
                </a:lnTo>
                <a:lnTo>
                  <a:pt x="1265679" y="1532584"/>
                </a:lnTo>
                <a:lnTo>
                  <a:pt x="1236265" y="1479481"/>
                </a:lnTo>
                <a:lnTo>
                  <a:pt x="1221133" y="1424196"/>
                </a:lnTo>
                <a:lnTo>
                  <a:pt x="1219200" y="1395856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372227" y="2437003"/>
            <a:ext cx="7937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6520" marR="5080" indent="-83820"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Calibri"/>
                <a:cs typeface="Calibri"/>
              </a:rPr>
              <a:t>C</a:t>
            </a:r>
            <a:r>
              <a:rPr sz="1800" b="1" spc="-5" dirty="0">
                <a:latin typeface="Calibri"/>
                <a:cs typeface="Calibri"/>
              </a:rPr>
              <a:t>OU</a:t>
            </a:r>
            <a:r>
              <a:rPr sz="1800" b="1" spc="-25" dirty="0">
                <a:latin typeface="Calibri"/>
                <a:cs typeface="Calibri"/>
              </a:rPr>
              <a:t>R</a:t>
            </a:r>
            <a:r>
              <a:rPr sz="1800" b="1" dirty="0">
                <a:latin typeface="Calibri"/>
                <a:cs typeface="Calibri"/>
              </a:rPr>
              <a:t>SE  NAME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4259579" y="1342644"/>
            <a:ext cx="4792980" cy="1861185"/>
          </a:xfrm>
          <a:custGeom>
            <a:avLst/>
            <a:gdLst/>
            <a:ahLst/>
            <a:cxnLst/>
            <a:rect l="l" t="t" r="r" b="b"/>
            <a:pathLst>
              <a:path w="4792980" h="1861185">
                <a:moveTo>
                  <a:pt x="0" y="0"/>
                </a:moveTo>
                <a:lnTo>
                  <a:pt x="1508760" y="930528"/>
                </a:lnTo>
              </a:path>
              <a:path w="4792980" h="1861185">
                <a:moveTo>
                  <a:pt x="2674620" y="1395856"/>
                </a:moveTo>
                <a:lnTo>
                  <a:pt x="2682278" y="1339602"/>
                </a:lnTo>
                <a:lnTo>
                  <a:pt x="2704662" y="1285343"/>
                </a:lnTo>
                <a:lnTo>
                  <a:pt x="2740885" y="1233467"/>
                </a:lnTo>
                <a:lnTo>
                  <a:pt x="2790062" y="1184363"/>
                </a:lnTo>
                <a:lnTo>
                  <a:pt x="2851305" y="1138421"/>
                </a:lnTo>
                <a:lnTo>
                  <a:pt x="2886174" y="1116757"/>
                </a:lnTo>
                <a:lnTo>
                  <a:pt x="2923728" y="1096029"/>
                </a:lnTo>
                <a:lnTo>
                  <a:pt x="2963855" y="1076286"/>
                </a:lnTo>
                <a:lnTo>
                  <a:pt x="3006445" y="1057577"/>
                </a:lnTo>
                <a:lnTo>
                  <a:pt x="3051386" y="1039950"/>
                </a:lnTo>
                <a:lnTo>
                  <a:pt x="3098569" y="1023453"/>
                </a:lnTo>
                <a:lnTo>
                  <a:pt x="3147882" y="1008136"/>
                </a:lnTo>
                <a:lnTo>
                  <a:pt x="3199214" y="994047"/>
                </a:lnTo>
                <a:lnTo>
                  <a:pt x="3252455" y="981235"/>
                </a:lnTo>
                <a:lnTo>
                  <a:pt x="3307494" y="969748"/>
                </a:lnTo>
                <a:lnTo>
                  <a:pt x="3364220" y="959634"/>
                </a:lnTo>
                <a:lnTo>
                  <a:pt x="3422522" y="950943"/>
                </a:lnTo>
                <a:lnTo>
                  <a:pt x="3482290" y="943724"/>
                </a:lnTo>
                <a:lnTo>
                  <a:pt x="3543412" y="938024"/>
                </a:lnTo>
                <a:lnTo>
                  <a:pt x="3605779" y="933892"/>
                </a:lnTo>
                <a:lnTo>
                  <a:pt x="3669278" y="931378"/>
                </a:lnTo>
                <a:lnTo>
                  <a:pt x="3733800" y="930528"/>
                </a:lnTo>
                <a:lnTo>
                  <a:pt x="3798321" y="931378"/>
                </a:lnTo>
                <a:lnTo>
                  <a:pt x="3861820" y="933892"/>
                </a:lnTo>
                <a:lnTo>
                  <a:pt x="3924187" y="938024"/>
                </a:lnTo>
                <a:lnTo>
                  <a:pt x="3985309" y="943724"/>
                </a:lnTo>
                <a:lnTo>
                  <a:pt x="4045077" y="950943"/>
                </a:lnTo>
                <a:lnTo>
                  <a:pt x="4103379" y="959634"/>
                </a:lnTo>
                <a:lnTo>
                  <a:pt x="4160105" y="969748"/>
                </a:lnTo>
                <a:lnTo>
                  <a:pt x="4215144" y="981235"/>
                </a:lnTo>
                <a:lnTo>
                  <a:pt x="4268385" y="994047"/>
                </a:lnTo>
                <a:lnTo>
                  <a:pt x="4319717" y="1008136"/>
                </a:lnTo>
                <a:lnTo>
                  <a:pt x="4369030" y="1023453"/>
                </a:lnTo>
                <a:lnTo>
                  <a:pt x="4416213" y="1039950"/>
                </a:lnTo>
                <a:lnTo>
                  <a:pt x="4461154" y="1057577"/>
                </a:lnTo>
                <a:lnTo>
                  <a:pt x="4503744" y="1076286"/>
                </a:lnTo>
                <a:lnTo>
                  <a:pt x="4543871" y="1096029"/>
                </a:lnTo>
                <a:lnTo>
                  <a:pt x="4581425" y="1116757"/>
                </a:lnTo>
                <a:lnTo>
                  <a:pt x="4616294" y="1138421"/>
                </a:lnTo>
                <a:lnTo>
                  <a:pt x="4648369" y="1160972"/>
                </a:lnTo>
                <a:lnTo>
                  <a:pt x="4703689" y="1208544"/>
                </a:lnTo>
                <a:lnTo>
                  <a:pt x="4746500" y="1259082"/>
                </a:lnTo>
                <a:lnTo>
                  <a:pt x="4775914" y="1312199"/>
                </a:lnTo>
                <a:lnTo>
                  <a:pt x="4791046" y="1367504"/>
                </a:lnTo>
                <a:lnTo>
                  <a:pt x="4792980" y="1395856"/>
                </a:lnTo>
                <a:lnTo>
                  <a:pt x="4791046" y="1424196"/>
                </a:lnTo>
                <a:lnTo>
                  <a:pt x="4775914" y="1479481"/>
                </a:lnTo>
                <a:lnTo>
                  <a:pt x="4746500" y="1532584"/>
                </a:lnTo>
                <a:lnTo>
                  <a:pt x="4703689" y="1583115"/>
                </a:lnTo>
                <a:lnTo>
                  <a:pt x="4648369" y="1630684"/>
                </a:lnTo>
                <a:lnTo>
                  <a:pt x="4616294" y="1653236"/>
                </a:lnTo>
                <a:lnTo>
                  <a:pt x="4581425" y="1674902"/>
                </a:lnTo>
                <a:lnTo>
                  <a:pt x="4543871" y="1695632"/>
                </a:lnTo>
                <a:lnTo>
                  <a:pt x="4503744" y="1715377"/>
                </a:lnTo>
                <a:lnTo>
                  <a:pt x="4461154" y="1734090"/>
                </a:lnTo>
                <a:lnTo>
                  <a:pt x="4416213" y="1751721"/>
                </a:lnTo>
                <a:lnTo>
                  <a:pt x="4369030" y="1768222"/>
                </a:lnTo>
                <a:lnTo>
                  <a:pt x="4319717" y="1783544"/>
                </a:lnTo>
                <a:lnTo>
                  <a:pt x="4268385" y="1797637"/>
                </a:lnTo>
                <a:lnTo>
                  <a:pt x="4215144" y="1810455"/>
                </a:lnTo>
                <a:lnTo>
                  <a:pt x="4160105" y="1821946"/>
                </a:lnTo>
                <a:lnTo>
                  <a:pt x="4103379" y="1832064"/>
                </a:lnTo>
                <a:lnTo>
                  <a:pt x="4045077" y="1840759"/>
                </a:lnTo>
                <a:lnTo>
                  <a:pt x="3985309" y="1847982"/>
                </a:lnTo>
                <a:lnTo>
                  <a:pt x="3924187" y="1853685"/>
                </a:lnTo>
                <a:lnTo>
                  <a:pt x="3861820" y="1857819"/>
                </a:lnTo>
                <a:lnTo>
                  <a:pt x="3798321" y="1860335"/>
                </a:lnTo>
                <a:lnTo>
                  <a:pt x="3733800" y="1861184"/>
                </a:lnTo>
                <a:lnTo>
                  <a:pt x="3669278" y="1860335"/>
                </a:lnTo>
                <a:lnTo>
                  <a:pt x="3605779" y="1857819"/>
                </a:lnTo>
                <a:lnTo>
                  <a:pt x="3543412" y="1853685"/>
                </a:lnTo>
                <a:lnTo>
                  <a:pt x="3482290" y="1847982"/>
                </a:lnTo>
                <a:lnTo>
                  <a:pt x="3422522" y="1840759"/>
                </a:lnTo>
                <a:lnTo>
                  <a:pt x="3364220" y="1832064"/>
                </a:lnTo>
                <a:lnTo>
                  <a:pt x="3307494" y="1821946"/>
                </a:lnTo>
                <a:lnTo>
                  <a:pt x="3252455" y="1810455"/>
                </a:lnTo>
                <a:lnTo>
                  <a:pt x="3199214" y="1797637"/>
                </a:lnTo>
                <a:lnTo>
                  <a:pt x="3147882" y="1783544"/>
                </a:lnTo>
                <a:lnTo>
                  <a:pt x="3098569" y="1768222"/>
                </a:lnTo>
                <a:lnTo>
                  <a:pt x="3051386" y="1751721"/>
                </a:lnTo>
                <a:lnTo>
                  <a:pt x="3006445" y="1734090"/>
                </a:lnTo>
                <a:lnTo>
                  <a:pt x="2963855" y="1715377"/>
                </a:lnTo>
                <a:lnTo>
                  <a:pt x="2923728" y="1695632"/>
                </a:lnTo>
                <a:lnTo>
                  <a:pt x="2886174" y="1674902"/>
                </a:lnTo>
                <a:lnTo>
                  <a:pt x="2851305" y="1653236"/>
                </a:lnTo>
                <a:lnTo>
                  <a:pt x="2819230" y="1630684"/>
                </a:lnTo>
                <a:lnTo>
                  <a:pt x="2763910" y="1583115"/>
                </a:lnTo>
                <a:lnTo>
                  <a:pt x="2721099" y="1532584"/>
                </a:lnTo>
                <a:lnTo>
                  <a:pt x="2691685" y="1479481"/>
                </a:lnTo>
                <a:lnTo>
                  <a:pt x="2676553" y="1424196"/>
                </a:lnTo>
                <a:lnTo>
                  <a:pt x="2674620" y="1395856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7471029" y="2574163"/>
            <a:ext cx="104584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latin typeface="Calibri"/>
                <a:cs typeface="Calibri"/>
              </a:rPr>
              <a:t>DURATION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52400" y="1342644"/>
            <a:ext cx="7840980" cy="1861185"/>
          </a:xfrm>
          <a:custGeom>
            <a:avLst/>
            <a:gdLst/>
            <a:ahLst/>
            <a:cxnLst/>
            <a:rect l="l" t="t" r="r" b="b"/>
            <a:pathLst>
              <a:path w="7840980" h="1861185">
                <a:moveTo>
                  <a:pt x="4107179" y="0"/>
                </a:moveTo>
                <a:lnTo>
                  <a:pt x="7840980" y="930528"/>
                </a:lnTo>
              </a:path>
              <a:path w="7840980" h="1861185">
                <a:moveTo>
                  <a:pt x="0" y="1395856"/>
                </a:moveTo>
                <a:lnTo>
                  <a:pt x="7658" y="1339602"/>
                </a:lnTo>
                <a:lnTo>
                  <a:pt x="30041" y="1285343"/>
                </a:lnTo>
                <a:lnTo>
                  <a:pt x="66264" y="1233467"/>
                </a:lnTo>
                <a:lnTo>
                  <a:pt x="115439" y="1184363"/>
                </a:lnTo>
                <a:lnTo>
                  <a:pt x="176681" y="1138421"/>
                </a:lnTo>
                <a:lnTo>
                  <a:pt x="211550" y="1116757"/>
                </a:lnTo>
                <a:lnTo>
                  <a:pt x="249103" y="1096029"/>
                </a:lnTo>
                <a:lnTo>
                  <a:pt x="289230" y="1076286"/>
                </a:lnTo>
                <a:lnTo>
                  <a:pt x="331820" y="1057577"/>
                </a:lnTo>
                <a:lnTo>
                  <a:pt x="376761" y="1039950"/>
                </a:lnTo>
                <a:lnTo>
                  <a:pt x="423943" y="1023453"/>
                </a:lnTo>
                <a:lnTo>
                  <a:pt x="473256" y="1008136"/>
                </a:lnTo>
                <a:lnTo>
                  <a:pt x="524589" y="994047"/>
                </a:lnTo>
                <a:lnTo>
                  <a:pt x="577830" y="981235"/>
                </a:lnTo>
                <a:lnTo>
                  <a:pt x="632869" y="969748"/>
                </a:lnTo>
                <a:lnTo>
                  <a:pt x="689595" y="959634"/>
                </a:lnTo>
                <a:lnTo>
                  <a:pt x="747898" y="950943"/>
                </a:lnTo>
                <a:lnTo>
                  <a:pt x="807666" y="943724"/>
                </a:lnTo>
                <a:lnTo>
                  <a:pt x="868789" y="938024"/>
                </a:lnTo>
                <a:lnTo>
                  <a:pt x="931156" y="933892"/>
                </a:lnTo>
                <a:lnTo>
                  <a:pt x="994657" y="931378"/>
                </a:lnTo>
                <a:lnTo>
                  <a:pt x="1059180" y="930528"/>
                </a:lnTo>
                <a:lnTo>
                  <a:pt x="1123701" y="931378"/>
                </a:lnTo>
                <a:lnTo>
                  <a:pt x="1187200" y="933892"/>
                </a:lnTo>
                <a:lnTo>
                  <a:pt x="1249567" y="938024"/>
                </a:lnTo>
                <a:lnTo>
                  <a:pt x="1310689" y="943724"/>
                </a:lnTo>
                <a:lnTo>
                  <a:pt x="1370457" y="950943"/>
                </a:lnTo>
                <a:lnTo>
                  <a:pt x="1428759" y="959634"/>
                </a:lnTo>
                <a:lnTo>
                  <a:pt x="1485485" y="969748"/>
                </a:lnTo>
                <a:lnTo>
                  <a:pt x="1540524" y="981235"/>
                </a:lnTo>
                <a:lnTo>
                  <a:pt x="1593765" y="994047"/>
                </a:lnTo>
                <a:lnTo>
                  <a:pt x="1645097" y="1008136"/>
                </a:lnTo>
                <a:lnTo>
                  <a:pt x="1694410" y="1023453"/>
                </a:lnTo>
                <a:lnTo>
                  <a:pt x="1741593" y="1039950"/>
                </a:lnTo>
                <a:lnTo>
                  <a:pt x="1786534" y="1057577"/>
                </a:lnTo>
                <a:lnTo>
                  <a:pt x="1829124" y="1076286"/>
                </a:lnTo>
                <a:lnTo>
                  <a:pt x="1869251" y="1096029"/>
                </a:lnTo>
                <a:lnTo>
                  <a:pt x="1906805" y="1116757"/>
                </a:lnTo>
                <a:lnTo>
                  <a:pt x="1941674" y="1138421"/>
                </a:lnTo>
                <a:lnTo>
                  <a:pt x="1973749" y="1160972"/>
                </a:lnTo>
                <a:lnTo>
                  <a:pt x="2029069" y="1208544"/>
                </a:lnTo>
                <a:lnTo>
                  <a:pt x="2071880" y="1259082"/>
                </a:lnTo>
                <a:lnTo>
                  <a:pt x="2101294" y="1312199"/>
                </a:lnTo>
                <a:lnTo>
                  <a:pt x="2116426" y="1367504"/>
                </a:lnTo>
                <a:lnTo>
                  <a:pt x="2118360" y="1395856"/>
                </a:lnTo>
                <a:lnTo>
                  <a:pt x="2116426" y="1424196"/>
                </a:lnTo>
                <a:lnTo>
                  <a:pt x="2101294" y="1479481"/>
                </a:lnTo>
                <a:lnTo>
                  <a:pt x="2071880" y="1532584"/>
                </a:lnTo>
                <a:lnTo>
                  <a:pt x="2029069" y="1583115"/>
                </a:lnTo>
                <a:lnTo>
                  <a:pt x="1973749" y="1630684"/>
                </a:lnTo>
                <a:lnTo>
                  <a:pt x="1941674" y="1653236"/>
                </a:lnTo>
                <a:lnTo>
                  <a:pt x="1906805" y="1674902"/>
                </a:lnTo>
                <a:lnTo>
                  <a:pt x="1869251" y="1695632"/>
                </a:lnTo>
                <a:lnTo>
                  <a:pt x="1829124" y="1715377"/>
                </a:lnTo>
                <a:lnTo>
                  <a:pt x="1786534" y="1734090"/>
                </a:lnTo>
                <a:lnTo>
                  <a:pt x="1741593" y="1751721"/>
                </a:lnTo>
                <a:lnTo>
                  <a:pt x="1694410" y="1768222"/>
                </a:lnTo>
                <a:lnTo>
                  <a:pt x="1645097" y="1783544"/>
                </a:lnTo>
                <a:lnTo>
                  <a:pt x="1593765" y="1797637"/>
                </a:lnTo>
                <a:lnTo>
                  <a:pt x="1540524" y="1810455"/>
                </a:lnTo>
                <a:lnTo>
                  <a:pt x="1485485" y="1821946"/>
                </a:lnTo>
                <a:lnTo>
                  <a:pt x="1428759" y="1832064"/>
                </a:lnTo>
                <a:lnTo>
                  <a:pt x="1370457" y="1840759"/>
                </a:lnTo>
                <a:lnTo>
                  <a:pt x="1310689" y="1847982"/>
                </a:lnTo>
                <a:lnTo>
                  <a:pt x="1249567" y="1853685"/>
                </a:lnTo>
                <a:lnTo>
                  <a:pt x="1187200" y="1857819"/>
                </a:lnTo>
                <a:lnTo>
                  <a:pt x="1123701" y="1860335"/>
                </a:lnTo>
                <a:lnTo>
                  <a:pt x="1059180" y="1861184"/>
                </a:lnTo>
                <a:lnTo>
                  <a:pt x="994657" y="1860335"/>
                </a:lnTo>
                <a:lnTo>
                  <a:pt x="931156" y="1857819"/>
                </a:lnTo>
                <a:lnTo>
                  <a:pt x="868789" y="1853685"/>
                </a:lnTo>
                <a:lnTo>
                  <a:pt x="807666" y="1847982"/>
                </a:lnTo>
                <a:lnTo>
                  <a:pt x="747898" y="1840759"/>
                </a:lnTo>
                <a:lnTo>
                  <a:pt x="689595" y="1832064"/>
                </a:lnTo>
                <a:lnTo>
                  <a:pt x="632869" y="1821946"/>
                </a:lnTo>
                <a:lnTo>
                  <a:pt x="577830" y="1810455"/>
                </a:lnTo>
                <a:lnTo>
                  <a:pt x="524589" y="1797637"/>
                </a:lnTo>
                <a:lnTo>
                  <a:pt x="473256" y="1783544"/>
                </a:lnTo>
                <a:lnTo>
                  <a:pt x="423943" y="1768222"/>
                </a:lnTo>
                <a:lnTo>
                  <a:pt x="376761" y="1751721"/>
                </a:lnTo>
                <a:lnTo>
                  <a:pt x="331820" y="1734090"/>
                </a:lnTo>
                <a:lnTo>
                  <a:pt x="289230" y="1715377"/>
                </a:lnTo>
                <a:lnTo>
                  <a:pt x="249103" y="1695632"/>
                </a:lnTo>
                <a:lnTo>
                  <a:pt x="211550" y="1674902"/>
                </a:lnTo>
                <a:lnTo>
                  <a:pt x="176681" y="1653236"/>
                </a:lnTo>
                <a:lnTo>
                  <a:pt x="144607" y="1630684"/>
                </a:lnTo>
                <a:lnTo>
                  <a:pt x="89288" y="1583115"/>
                </a:lnTo>
                <a:lnTo>
                  <a:pt x="46478" y="1532584"/>
                </a:lnTo>
                <a:lnTo>
                  <a:pt x="17064" y="1479481"/>
                </a:lnTo>
                <a:lnTo>
                  <a:pt x="1932" y="1424196"/>
                </a:lnTo>
                <a:lnTo>
                  <a:pt x="0" y="1395856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701751" y="2437003"/>
            <a:ext cx="1021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6865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Calibri"/>
                <a:cs typeface="Calibri"/>
              </a:rPr>
              <a:t>PRE </a:t>
            </a:r>
            <a:r>
              <a:rPr sz="1800" b="1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R</a:t>
            </a:r>
            <a:r>
              <a:rPr sz="1800" b="1" spc="-4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QUISITE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211580" y="1342644"/>
            <a:ext cx="3048000" cy="930910"/>
          </a:xfrm>
          <a:custGeom>
            <a:avLst/>
            <a:gdLst/>
            <a:ahLst/>
            <a:cxnLst/>
            <a:rect l="l" t="t" r="r" b="b"/>
            <a:pathLst>
              <a:path w="3048000" h="930910">
                <a:moveTo>
                  <a:pt x="3047999" y="0"/>
                </a:moveTo>
                <a:lnTo>
                  <a:pt x="0" y="930528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4" name="Picture 2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C910A43D-095C-CD26-E4F9-012F820CC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4914" y="149328"/>
            <a:ext cx="8335945" cy="6432031"/>
          </a:xfrm>
          <a:prstGeom prst="rect">
            <a:avLst/>
          </a:prstGeom>
        </p:spPr>
      </p:pic>
      <p:pic>
        <p:nvPicPr>
          <p:cNvPr id="4" name="Picture 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4C7BAF23-1778-CDC9-268C-6C1BC2CC69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895338" y="178435"/>
            <a:ext cx="5635625" cy="6527165"/>
            <a:chOff x="1895338" y="57395"/>
            <a:chExt cx="5635625" cy="65271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95338" y="57395"/>
              <a:ext cx="5304692" cy="652657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924169" y="1142999"/>
              <a:ext cx="1600200" cy="1641475"/>
            </a:xfrm>
            <a:custGeom>
              <a:avLst/>
              <a:gdLst/>
              <a:ahLst/>
              <a:cxnLst/>
              <a:rect l="l" t="t" r="r" b="b"/>
              <a:pathLst>
                <a:path w="1600200" h="1641475">
                  <a:moveTo>
                    <a:pt x="1600200" y="0"/>
                  </a:moveTo>
                  <a:lnTo>
                    <a:pt x="0" y="0"/>
                  </a:lnTo>
                  <a:lnTo>
                    <a:pt x="0" y="1641475"/>
                  </a:lnTo>
                  <a:lnTo>
                    <a:pt x="1600200" y="1641475"/>
                  </a:lnTo>
                  <a:lnTo>
                    <a:pt x="1600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924169" y="1142999"/>
              <a:ext cx="1600200" cy="1641475"/>
            </a:xfrm>
            <a:custGeom>
              <a:avLst/>
              <a:gdLst/>
              <a:ahLst/>
              <a:cxnLst/>
              <a:rect l="l" t="t" r="r" b="b"/>
              <a:pathLst>
                <a:path w="1600200" h="1641475">
                  <a:moveTo>
                    <a:pt x="0" y="1641475"/>
                  </a:moveTo>
                  <a:lnTo>
                    <a:pt x="1600200" y="1641475"/>
                  </a:lnTo>
                  <a:lnTo>
                    <a:pt x="1600200" y="0"/>
                  </a:lnTo>
                  <a:lnTo>
                    <a:pt x="0" y="0"/>
                  </a:lnTo>
                  <a:lnTo>
                    <a:pt x="0" y="1641475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323969" y="1260474"/>
              <a:ext cx="1600200" cy="1524000"/>
            </a:xfrm>
            <a:custGeom>
              <a:avLst/>
              <a:gdLst/>
              <a:ahLst/>
              <a:cxnLst/>
              <a:rect l="l" t="t" r="r" b="b"/>
              <a:pathLst>
                <a:path w="1600200" h="1524000">
                  <a:moveTo>
                    <a:pt x="1600200" y="0"/>
                  </a:moveTo>
                  <a:lnTo>
                    <a:pt x="0" y="0"/>
                  </a:lnTo>
                  <a:lnTo>
                    <a:pt x="0" y="1524000"/>
                  </a:lnTo>
                  <a:lnTo>
                    <a:pt x="1600200" y="1524000"/>
                  </a:lnTo>
                  <a:lnTo>
                    <a:pt x="1600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323969" y="1260474"/>
              <a:ext cx="1600200" cy="1524000"/>
            </a:xfrm>
            <a:custGeom>
              <a:avLst/>
              <a:gdLst/>
              <a:ahLst/>
              <a:cxnLst/>
              <a:rect l="l" t="t" r="r" b="b"/>
              <a:pathLst>
                <a:path w="1600200" h="1524000">
                  <a:moveTo>
                    <a:pt x="0" y="1524000"/>
                  </a:moveTo>
                  <a:lnTo>
                    <a:pt x="1600200" y="1524000"/>
                  </a:lnTo>
                  <a:lnTo>
                    <a:pt x="1600200" y="0"/>
                  </a:lnTo>
                  <a:lnTo>
                    <a:pt x="0" y="0"/>
                  </a:lnTo>
                  <a:lnTo>
                    <a:pt x="0" y="152400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002152" y="1399285"/>
              <a:ext cx="1446530" cy="1385570"/>
            </a:xfrm>
            <a:custGeom>
              <a:avLst/>
              <a:gdLst/>
              <a:ahLst/>
              <a:cxnLst/>
              <a:rect l="l" t="t" r="r" b="b"/>
              <a:pathLst>
                <a:path w="1446529" h="1385570">
                  <a:moveTo>
                    <a:pt x="450342" y="0"/>
                  </a:moveTo>
                  <a:lnTo>
                    <a:pt x="0" y="679196"/>
                  </a:lnTo>
                  <a:lnTo>
                    <a:pt x="227203" y="1122299"/>
                  </a:lnTo>
                  <a:lnTo>
                    <a:pt x="257254" y="1162247"/>
                  </a:lnTo>
                  <a:lnTo>
                    <a:pt x="290925" y="1199787"/>
                  </a:lnTo>
                  <a:lnTo>
                    <a:pt x="326763" y="1235885"/>
                  </a:lnTo>
                  <a:lnTo>
                    <a:pt x="363320" y="1271508"/>
                  </a:lnTo>
                  <a:lnTo>
                    <a:pt x="399143" y="1307622"/>
                  </a:lnTo>
                  <a:lnTo>
                    <a:pt x="432783" y="1345193"/>
                  </a:lnTo>
                  <a:lnTo>
                    <a:pt x="462788" y="1385189"/>
                  </a:lnTo>
                  <a:lnTo>
                    <a:pt x="478510" y="1344701"/>
                  </a:lnTo>
                  <a:lnTo>
                    <a:pt x="496300" y="1304404"/>
                  </a:lnTo>
                  <a:lnTo>
                    <a:pt x="515893" y="1264274"/>
                  </a:lnTo>
                  <a:lnTo>
                    <a:pt x="537023" y="1224288"/>
                  </a:lnTo>
                  <a:lnTo>
                    <a:pt x="559426" y="1184424"/>
                  </a:lnTo>
                  <a:lnTo>
                    <a:pt x="582836" y="1144659"/>
                  </a:lnTo>
                  <a:lnTo>
                    <a:pt x="606988" y="1104971"/>
                  </a:lnTo>
                  <a:lnTo>
                    <a:pt x="681248" y="986135"/>
                  </a:lnTo>
                  <a:lnTo>
                    <a:pt x="705719" y="946524"/>
                  </a:lnTo>
                  <a:lnTo>
                    <a:pt x="729606" y="906875"/>
                  </a:lnTo>
                  <a:lnTo>
                    <a:pt x="752646" y="867165"/>
                  </a:lnTo>
                  <a:lnTo>
                    <a:pt x="774573" y="827373"/>
                  </a:lnTo>
                  <a:lnTo>
                    <a:pt x="795121" y="787474"/>
                  </a:lnTo>
                  <a:lnTo>
                    <a:pt x="814026" y="747447"/>
                  </a:lnTo>
                  <a:lnTo>
                    <a:pt x="831022" y="707268"/>
                  </a:lnTo>
                  <a:lnTo>
                    <a:pt x="845846" y="666915"/>
                  </a:lnTo>
                  <a:lnTo>
                    <a:pt x="858231" y="626366"/>
                  </a:lnTo>
                  <a:lnTo>
                    <a:pt x="867912" y="585596"/>
                  </a:lnTo>
                  <a:lnTo>
                    <a:pt x="874625" y="544583"/>
                  </a:lnTo>
                  <a:lnTo>
                    <a:pt x="878104" y="503306"/>
                  </a:lnTo>
                  <a:lnTo>
                    <a:pt x="878084" y="461740"/>
                  </a:lnTo>
                  <a:lnTo>
                    <a:pt x="874301" y="419863"/>
                  </a:lnTo>
                  <a:lnTo>
                    <a:pt x="866489" y="377653"/>
                  </a:lnTo>
                  <a:lnTo>
                    <a:pt x="854383" y="335086"/>
                  </a:lnTo>
                  <a:lnTo>
                    <a:pt x="837718" y="292140"/>
                  </a:lnTo>
                  <a:lnTo>
                    <a:pt x="816229" y="248792"/>
                  </a:lnTo>
                  <a:lnTo>
                    <a:pt x="866683" y="237818"/>
                  </a:lnTo>
                  <a:lnTo>
                    <a:pt x="917214" y="230141"/>
                  </a:lnTo>
                  <a:lnTo>
                    <a:pt x="967525" y="224998"/>
                  </a:lnTo>
                  <a:lnTo>
                    <a:pt x="1017321" y="221626"/>
                  </a:lnTo>
                  <a:lnTo>
                    <a:pt x="1114183" y="217144"/>
                  </a:lnTo>
                  <a:lnTo>
                    <a:pt x="1160656" y="214507"/>
                  </a:lnTo>
                  <a:lnTo>
                    <a:pt x="1205431" y="210589"/>
                  </a:lnTo>
                  <a:lnTo>
                    <a:pt x="1248209" y="204627"/>
                  </a:lnTo>
                  <a:lnTo>
                    <a:pt x="1288697" y="195857"/>
                  </a:lnTo>
                  <a:lnTo>
                    <a:pt x="1326597" y="183516"/>
                  </a:lnTo>
                  <a:lnTo>
                    <a:pt x="1361613" y="166842"/>
                  </a:lnTo>
                  <a:lnTo>
                    <a:pt x="1393450" y="145071"/>
                  </a:lnTo>
                  <a:lnTo>
                    <a:pt x="1421812" y="117439"/>
                  </a:lnTo>
                  <a:lnTo>
                    <a:pt x="1446402" y="83185"/>
                  </a:lnTo>
                  <a:lnTo>
                    <a:pt x="1432146" y="79031"/>
                  </a:lnTo>
                  <a:lnTo>
                    <a:pt x="1371209" y="70718"/>
                  </a:lnTo>
                  <a:lnTo>
                    <a:pt x="1327024" y="66560"/>
                  </a:lnTo>
                  <a:lnTo>
                    <a:pt x="1275355" y="62400"/>
                  </a:lnTo>
                  <a:lnTo>
                    <a:pt x="1217452" y="58240"/>
                  </a:lnTo>
                  <a:lnTo>
                    <a:pt x="1087925" y="49917"/>
                  </a:lnTo>
                  <a:lnTo>
                    <a:pt x="808910" y="33267"/>
                  </a:lnTo>
                  <a:lnTo>
                    <a:pt x="679372" y="24944"/>
                  </a:lnTo>
                  <a:lnTo>
                    <a:pt x="621460" y="20784"/>
                  </a:lnTo>
                  <a:lnTo>
                    <a:pt x="569781" y="16624"/>
                  </a:lnTo>
                  <a:lnTo>
                    <a:pt x="525583" y="12466"/>
                  </a:lnTo>
                  <a:lnTo>
                    <a:pt x="464616" y="4153"/>
                  </a:lnTo>
                  <a:lnTo>
                    <a:pt x="45034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002152" y="1399285"/>
              <a:ext cx="1446530" cy="1385570"/>
            </a:xfrm>
            <a:custGeom>
              <a:avLst/>
              <a:gdLst/>
              <a:ahLst/>
              <a:cxnLst/>
              <a:rect l="l" t="t" r="r" b="b"/>
              <a:pathLst>
                <a:path w="1446529" h="1385570">
                  <a:moveTo>
                    <a:pt x="450342" y="0"/>
                  </a:moveTo>
                  <a:lnTo>
                    <a:pt x="490113" y="8309"/>
                  </a:lnTo>
                  <a:lnTo>
                    <a:pt x="569781" y="16624"/>
                  </a:lnTo>
                  <a:lnTo>
                    <a:pt x="621460" y="20784"/>
                  </a:lnTo>
                  <a:lnTo>
                    <a:pt x="679372" y="24944"/>
                  </a:lnTo>
                  <a:lnTo>
                    <a:pt x="742271" y="29106"/>
                  </a:lnTo>
                  <a:lnTo>
                    <a:pt x="808910" y="33267"/>
                  </a:lnTo>
                  <a:lnTo>
                    <a:pt x="878042" y="37430"/>
                  </a:lnTo>
                  <a:lnTo>
                    <a:pt x="948420" y="41592"/>
                  </a:lnTo>
                  <a:lnTo>
                    <a:pt x="1018796" y="45754"/>
                  </a:lnTo>
                  <a:lnTo>
                    <a:pt x="1087925" y="49917"/>
                  </a:lnTo>
                  <a:lnTo>
                    <a:pt x="1154559" y="54078"/>
                  </a:lnTo>
                  <a:lnTo>
                    <a:pt x="1217452" y="58240"/>
                  </a:lnTo>
                  <a:lnTo>
                    <a:pt x="1275355" y="62400"/>
                  </a:lnTo>
                  <a:lnTo>
                    <a:pt x="1327024" y="66560"/>
                  </a:lnTo>
                  <a:lnTo>
                    <a:pt x="1371209" y="70718"/>
                  </a:lnTo>
                  <a:lnTo>
                    <a:pt x="1432146" y="79031"/>
                  </a:lnTo>
                  <a:lnTo>
                    <a:pt x="1446402" y="83185"/>
                  </a:lnTo>
                  <a:lnTo>
                    <a:pt x="1421812" y="117439"/>
                  </a:lnTo>
                  <a:lnTo>
                    <a:pt x="1393450" y="145071"/>
                  </a:lnTo>
                  <a:lnTo>
                    <a:pt x="1361613" y="166842"/>
                  </a:lnTo>
                  <a:lnTo>
                    <a:pt x="1326597" y="183516"/>
                  </a:lnTo>
                  <a:lnTo>
                    <a:pt x="1288697" y="195857"/>
                  </a:lnTo>
                  <a:lnTo>
                    <a:pt x="1248209" y="204627"/>
                  </a:lnTo>
                  <a:lnTo>
                    <a:pt x="1205431" y="210589"/>
                  </a:lnTo>
                  <a:lnTo>
                    <a:pt x="1160656" y="214507"/>
                  </a:lnTo>
                  <a:lnTo>
                    <a:pt x="1114183" y="217144"/>
                  </a:lnTo>
                  <a:lnTo>
                    <a:pt x="1066306" y="219263"/>
                  </a:lnTo>
                  <a:lnTo>
                    <a:pt x="1017321" y="221626"/>
                  </a:lnTo>
                  <a:lnTo>
                    <a:pt x="967525" y="224998"/>
                  </a:lnTo>
                  <a:lnTo>
                    <a:pt x="917214" y="230141"/>
                  </a:lnTo>
                  <a:lnTo>
                    <a:pt x="866683" y="237818"/>
                  </a:lnTo>
                  <a:lnTo>
                    <a:pt x="816229" y="248792"/>
                  </a:lnTo>
                  <a:lnTo>
                    <a:pt x="837718" y="292140"/>
                  </a:lnTo>
                  <a:lnTo>
                    <a:pt x="854383" y="335086"/>
                  </a:lnTo>
                  <a:lnTo>
                    <a:pt x="866489" y="377653"/>
                  </a:lnTo>
                  <a:lnTo>
                    <a:pt x="874301" y="419863"/>
                  </a:lnTo>
                  <a:lnTo>
                    <a:pt x="878084" y="461740"/>
                  </a:lnTo>
                  <a:lnTo>
                    <a:pt x="878104" y="503306"/>
                  </a:lnTo>
                  <a:lnTo>
                    <a:pt x="874625" y="544583"/>
                  </a:lnTo>
                  <a:lnTo>
                    <a:pt x="867912" y="585596"/>
                  </a:lnTo>
                  <a:lnTo>
                    <a:pt x="858231" y="626366"/>
                  </a:lnTo>
                  <a:lnTo>
                    <a:pt x="845846" y="666915"/>
                  </a:lnTo>
                  <a:lnTo>
                    <a:pt x="831022" y="707268"/>
                  </a:lnTo>
                  <a:lnTo>
                    <a:pt x="814026" y="747447"/>
                  </a:lnTo>
                  <a:lnTo>
                    <a:pt x="795121" y="787474"/>
                  </a:lnTo>
                  <a:lnTo>
                    <a:pt x="774573" y="827373"/>
                  </a:lnTo>
                  <a:lnTo>
                    <a:pt x="752646" y="867165"/>
                  </a:lnTo>
                  <a:lnTo>
                    <a:pt x="729606" y="906875"/>
                  </a:lnTo>
                  <a:lnTo>
                    <a:pt x="705719" y="946524"/>
                  </a:lnTo>
                  <a:lnTo>
                    <a:pt x="681248" y="986135"/>
                  </a:lnTo>
                  <a:lnTo>
                    <a:pt x="656459" y="1025731"/>
                  </a:lnTo>
                  <a:lnTo>
                    <a:pt x="631618" y="1065336"/>
                  </a:lnTo>
                  <a:lnTo>
                    <a:pt x="606988" y="1104971"/>
                  </a:lnTo>
                  <a:lnTo>
                    <a:pt x="582836" y="1144659"/>
                  </a:lnTo>
                  <a:lnTo>
                    <a:pt x="559426" y="1184424"/>
                  </a:lnTo>
                  <a:lnTo>
                    <a:pt x="537023" y="1224288"/>
                  </a:lnTo>
                  <a:lnTo>
                    <a:pt x="515893" y="1264274"/>
                  </a:lnTo>
                  <a:lnTo>
                    <a:pt x="496300" y="1304404"/>
                  </a:lnTo>
                  <a:lnTo>
                    <a:pt x="478510" y="1344701"/>
                  </a:lnTo>
                  <a:lnTo>
                    <a:pt x="462788" y="1385189"/>
                  </a:lnTo>
                  <a:lnTo>
                    <a:pt x="432783" y="1345193"/>
                  </a:lnTo>
                  <a:lnTo>
                    <a:pt x="399143" y="1307622"/>
                  </a:lnTo>
                  <a:lnTo>
                    <a:pt x="363320" y="1271508"/>
                  </a:lnTo>
                  <a:lnTo>
                    <a:pt x="326763" y="1235885"/>
                  </a:lnTo>
                  <a:lnTo>
                    <a:pt x="290925" y="1199787"/>
                  </a:lnTo>
                  <a:lnTo>
                    <a:pt x="257254" y="1162247"/>
                  </a:lnTo>
                  <a:lnTo>
                    <a:pt x="227203" y="1122299"/>
                  </a:lnTo>
                  <a:lnTo>
                    <a:pt x="0" y="679196"/>
                  </a:lnTo>
                  <a:lnTo>
                    <a:pt x="450342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005325" y="2666999"/>
              <a:ext cx="1440815" cy="609600"/>
            </a:xfrm>
            <a:custGeom>
              <a:avLst/>
              <a:gdLst/>
              <a:ahLst/>
              <a:cxnLst/>
              <a:rect l="l" t="t" r="r" b="b"/>
              <a:pathLst>
                <a:path w="1440814" h="609600">
                  <a:moveTo>
                    <a:pt x="1102868" y="0"/>
                  </a:moveTo>
                  <a:lnTo>
                    <a:pt x="102743" y="0"/>
                  </a:lnTo>
                  <a:lnTo>
                    <a:pt x="0" y="256286"/>
                  </a:lnTo>
                  <a:lnTo>
                    <a:pt x="4883" y="300439"/>
                  </a:lnTo>
                  <a:lnTo>
                    <a:pt x="16589" y="344602"/>
                  </a:lnTo>
                  <a:lnTo>
                    <a:pt x="32843" y="388771"/>
                  </a:lnTo>
                  <a:lnTo>
                    <a:pt x="69899" y="477114"/>
                  </a:lnTo>
                  <a:lnTo>
                    <a:pt x="86153" y="521283"/>
                  </a:lnTo>
                  <a:lnTo>
                    <a:pt x="97859" y="565446"/>
                  </a:lnTo>
                  <a:lnTo>
                    <a:pt x="102743" y="609600"/>
                  </a:lnTo>
                  <a:lnTo>
                    <a:pt x="1102868" y="609600"/>
                  </a:lnTo>
                  <a:lnTo>
                    <a:pt x="1440814" y="283972"/>
                  </a:lnTo>
                  <a:lnTo>
                    <a:pt x="1440608" y="240815"/>
                  </a:lnTo>
                  <a:lnTo>
                    <a:pt x="1427559" y="198604"/>
                  </a:lnTo>
                  <a:lnTo>
                    <a:pt x="1405128" y="158496"/>
                  </a:lnTo>
                  <a:lnTo>
                    <a:pt x="1376769" y="121647"/>
                  </a:lnTo>
                  <a:lnTo>
                    <a:pt x="1345941" y="89215"/>
                  </a:lnTo>
                  <a:lnTo>
                    <a:pt x="1316101" y="62357"/>
                  </a:lnTo>
                  <a:lnTo>
                    <a:pt x="1276114" y="28466"/>
                  </a:lnTo>
                  <a:lnTo>
                    <a:pt x="1226250" y="12300"/>
                  </a:lnTo>
                  <a:lnTo>
                    <a:pt x="1177726" y="6532"/>
                  </a:lnTo>
                  <a:lnTo>
                    <a:pt x="1102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005325" y="2666999"/>
              <a:ext cx="1440815" cy="609600"/>
            </a:xfrm>
            <a:custGeom>
              <a:avLst/>
              <a:gdLst/>
              <a:ahLst/>
              <a:cxnLst/>
              <a:rect l="l" t="t" r="r" b="b"/>
              <a:pathLst>
                <a:path w="1440814" h="609600">
                  <a:moveTo>
                    <a:pt x="102743" y="0"/>
                  </a:moveTo>
                  <a:lnTo>
                    <a:pt x="1102868" y="0"/>
                  </a:lnTo>
                  <a:lnTo>
                    <a:pt x="1177726" y="6532"/>
                  </a:lnTo>
                  <a:lnTo>
                    <a:pt x="1226250" y="12300"/>
                  </a:lnTo>
                  <a:lnTo>
                    <a:pt x="1276114" y="28466"/>
                  </a:lnTo>
                  <a:lnTo>
                    <a:pt x="1316101" y="62357"/>
                  </a:lnTo>
                  <a:lnTo>
                    <a:pt x="1345941" y="89215"/>
                  </a:lnTo>
                  <a:lnTo>
                    <a:pt x="1376769" y="121647"/>
                  </a:lnTo>
                  <a:lnTo>
                    <a:pt x="1405128" y="158496"/>
                  </a:lnTo>
                  <a:lnTo>
                    <a:pt x="1427559" y="198604"/>
                  </a:lnTo>
                  <a:lnTo>
                    <a:pt x="1440608" y="240815"/>
                  </a:lnTo>
                  <a:lnTo>
                    <a:pt x="1440814" y="283972"/>
                  </a:lnTo>
                  <a:lnTo>
                    <a:pt x="1102868" y="609600"/>
                  </a:lnTo>
                  <a:lnTo>
                    <a:pt x="102743" y="609600"/>
                  </a:lnTo>
                  <a:lnTo>
                    <a:pt x="97859" y="565446"/>
                  </a:lnTo>
                  <a:lnTo>
                    <a:pt x="86153" y="521283"/>
                  </a:lnTo>
                  <a:lnTo>
                    <a:pt x="69899" y="477114"/>
                  </a:lnTo>
                  <a:lnTo>
                    <a:pt x="51371" y="432942"/>
                  </a:lnTo>
                  <a:lnTo>
                    <a:pt x="32843" y="388771"/>
                  </a:lnTo>
                  <a:lnTo>
                    <a:pt x="16589" y="344602"/>
                  </a:lnTo>
                  <a:lnTo>
                    <a:pt x="4883" y="300439"/>
                  </a:lnTo>
                  <a:lnTo>
                    <a:pt x="0" y="256286"/>
                  </a:lnTo>
                  <a:lnTo>
                    <a:pt x="102743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021583" y="3117214"/>
              <a:ext cx="1092835" cy="2023110"/>
            </a:xfrm>
            <a:custGeom>
              <a:avLst/>
              <a:gdLst/>
              <a:ahLst/>
              <a:cxnLst/>
              <a:rect l="l" t="t" r="r" b="b"/>
              <a:pathLst>
                <a:path w="1092835" h="2023110">
                  <a:moveTo>
                    <a:pt x="429514" y="0"/>
                  </a:moveTo>
                  <a:lnTo>
                    <a:pt x="387413" y="7763"/>
                  </a:lnTo>
                  <a:lnTo>
                    <a:pt x="345313" y="25269"/>
                  </a:lnTo>
                  <a:lnTo>
                    <a:pt x="303212" y="49269"/>
                  </a:lnTo>
                  <a:lnTo>
                    <a:pt x="219011" y="103765"/>
                  </a:lnTo>
                  <a:lnTo>
                    <a:pt x="176911" y="127765"/>
                  </a:lnTo>
                  <a:lnTo>
                    <a:pt x="134810" y="145271"/>
                  </a:lnTo>
                  <a:lnTo>
                    <a:pt x="92710" y="153035"/>
                  </a:lnTo>
                  <a:lnTo>
                    <a:pt x="0" y="942213"/>
                  </a:lnTo>
                  <a:lnTo>
                    <a:pt x="1168" y="993858"/>
                  </a:lnTo>
                  <a:lnTo>
                    <a:pt x="3573" y="1045300"/>
                  </a:lnTo>
                  <a:lnTo>
                    <a:pt x="7070" y="1096563"/>
                  </a:lnTo>
                  <a:lnTo>
                    <a:pt x="11513" y="1147669"/>
                  </a:lnTo>
                  <a:lnTo>
                    <a:pt x="16756" y="1198644"/>
                  </a:lnTo>
                  <a:lnTo>
                    <a:pt x="22655" y="1249512"/>
                  </a:lnTo>
                  <a:lnTo>
                    <a:pt x="29062" y="1300296"/>
                  </a:lnTo>
                  <a:lnTo>
                    <a:pt x="35834" y="1351021"/>
                  </a:lnTo>
                  <a:lnTo>
                    <a:pt x="63647" y="1553812"/>
                  </a:lnTo>
                  <a:lnTo>
                    <a:pt x="70054" y="1604603"/>
                  </a:lnTo>
                  <a:lnTo>
                    <a:pt x="75953" y="1655479"/>
                  </a:lnTo>
                  <a:lnTo>
                    <a:pt x="81196" y="1706464"/>
                  </a:lnTo>
                  <a:lnTo>
                    <a:pt x="85639" y="1757584"/>
                  </a:lnTo>
                  <a:lnTo>
                    <a:pt x="89136" y="1808861"/>
                  </a:lnTo>
                  <a:lnTo>
                    <a:pt x="91541" y="1860320"/>
                  </a:lnTo>
                  <a:lnTo>
                    <a:pt x="92710" y="1911985"/>
                  </a:lnTo>
                  <a:lnTo>
                    <a:pt x="457200" y="2022856"/>
                  </a:lnTo>
                  <a:lnTo>
                    <a:pt x="506934" y="2020988"/>
                  </a:lnTo>
                  <a:lnTo>
                    <a:pt x="556249" y="2015790"/>
                  </a:lnTo>
                  <a:lnTo>
                    <a:pt x="605220" y="2007867"/>
                  </a:lnTo>
                  <a:lnTo>
                    <a:pt x="653924" y="1997825"/>
                  </a:lnTo>
                  <a:lnTo>
                    <a:pt x="702438" y="1986269"/>
                  </a:lnTo>
                  <a:lnTo>
                    <a:pt x="750837" y="1973804"/>
                  </a:lnTo>
                  <a:lnTo>
                    <a:pt x="799197" y="1961036"/>
                  </a:lnTo>
                  <a:lnTo>
                    <a:pt x="847596" y="1948571"/>
                  </a:lnTo>
                  <a:lnTo>
                    <a:pt x="896110" y="1937015"/>
                  </a:lnTo>
                  <a:lnTo>
                    <a:pt x="944814" y="1926973"/>
                  </a:lnTo>
                  <a:lnTo>
                    <a:pt x="993785" y="1919050"/>
                  </a:lnTo>
                  <a:lnTo>
                    <a:pt x="1043100" y="1913852"/>
                  </a:lnTo>
                  <a:lnTo>
                    <a:pt x="1092835" y="1911985"/>
                  </a:lnTo>
                  <a:lnTo>
                    <a:pt x="1092835" y="153035"/>
                  </a:lnTo>
                  <a:lnTo>
                    <a:pt x="4295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021583" y="3117214"/>
              <a:ext cx="1092835" cy="2023110"/>
            </a:xfrm>
            <a:custGeom>
              <a:avLst/>
              <a:gdLst/>
              <a:ahLst/>
              <a:cxnLst/>
              <a:rect l="l" t="t" r="r" b="b"/>
              <a:pathLst>
                <a:path w="1092835" h="2023110">
                  <a:moveTo>
                    <a:pt x="92710" y="153035"/>
                  </a:moveTo>
                  <a:lnTo>
                    <a:pt x="134810" y="145271"/>
                  </a:lnTo>
                  <a:lnTo>
                    <a:pt x="176911" y="127765"/>
                  </a:lnTo>
                  <a:lnTo>
                    <a:pt x="219011" y="103765"/>
                  </a:lnTo>
                  <a:lnTo>
                    <a:pt x="261112" y="76517"/>
                  </a:lnTo>
                  <a:lnTo>
                    <a:pt x="303212" y="49269"/>
                  </a:lnTo>
                  <a:lnTo>
                    <a:pt x="345313" y="25269"/>
                  </a:lnTo>
                  <a:lnTo>
                    <a:pt x="387413" y="7763"/>
                  </a:lnTo>
                  <a:lnTo>
                    <a:pt x="429514" y="0"/>
                  </a:lnTo>
                  <a:lnTo>
                    <a:pt x="1092835" y="153035"/>
                  </a:lnTo>
                  <a:lnTo>
                    <a:pt x="1092835" y="1911985"/>
                  </a:lnTo>
                  <a:lnTo>
                    <a:pt x="1043100" y="1913852"/>
                  </a:lnTo>
                  <a:lnTo>
                    <a:pt x="993785" y="1919050"/>
                  </a:lnTo>
                  <a:lnTo>
                    <a:pt x="944814" y="1926973"/>
                  </a:lnTo>
                  <a:lnTo>
                    <a:pt x="896110" y="1937015"/>
                  </a:lnTo>
                  <a:lnTo>
                    <a:pt x="847596" y="1948571"/>
                  </a:lnTo>
                  <a:lnTo>
                    <a:pt x="799197" y="1961036"/>
                  </a:lnTo>
                  <a:lnTo>
                    <a:pt x="750837" y="1973804"/>
                  </a:lnTo>
                  <a:lnTo>
                    <a:pt x="702438" y="1986269"/>
                  </a:lnTo>
                  <a:lnTo>
                    <a:pt x="653924" y="1997825"/>
                  </a:lnTo>
                  <a:lnTo>
                    <a:pt x="605220" y="2007867"/>
                  </a:lnTo>
                  <a:lnTo>
                    <a:pt x="556249" y="2015790"/>
                  </a:lnTo>
                  <a:lnTo>
                    <a:pt x="506934" y="2020988"/>
                  </a:lnTo>
                  <a:lnTo>
                    <a:pt x="457200" y="2022856"/>
                  </a:lnTo>
                  <a:lnTo>
                    <a:pt x="92710" y="1911985"/>
                  </a:lnTo>
                  <a:lnTo>
                    <a:pt x="91541" y="1860320"/>
                  </a:lnTo>
                  <a:lnTo>
                    <a:pt x="89136" y="1808861"/>
                  </a:lnTo>
                  <a:lnTo>
                    <a:pt x="85639" y="1757584"/>
                  </a:lnTo>
                  <a:lnTo>
                    <a:pt x="81196" y="1706464"/>
                  </a:lnTo>
                  <a:lnTo>
                    <a:pt x="75953" y="1655479"/>
                  </a:lnTo>
                  <a:lnTo>
                    <a:pt x="70054" y="1604603"/>
                  </a:lnTo>
                  <a:lnTo>
                    <a:pt x="63647" y="1553812"/>
                  </a:lnTo>
                  <a:lnTo>
                    <a:pt x="56875" y="1503083"/>
                  </a:lnTo>
                  <a:lnTo>
                    <a:pt x="49886" y="1452391"/>
                  </a:lnTo>
                  <a:lnTo>
                    <a:pt x="42823" y="1401711"/>
                  </a:lnTo>
                  <a:lnTo>
                    <a:pt x="35834" y="1351021"/>
                  </a:lnTo>
                  <a:lnTo>
                    <a:pt x="29062" y="1300296"/>
                  </a:lnTo>
                  <a:lnTo>
                    <a:pt x="22655" y="1249512"/>
                  </a:lnTo>
                  <a:lnTo>
                    <a:pt x="16756" y="1198644"/>
                  </a:lnTo>
                  <a:lnTo>
                    <a:pt x="11513" y="1147669"/>
                  </a:lnTo>
                  <a:lnTo>
                    <a:pt x="7070" y="1096563"/>
                  </a:lnTo>
                  <a:lnTo>
                    <a:pt x="3573" y="1045300"/>
                  </a:lnTo>
                  <a:lnTo>
                    <a:pt x="1168" y="993858"/>
                  </a:lnTo>
                  <a:lnTo>
                    <a:pt x="0" y="942213"/>
                  </a:lnTo>
                  <a:lnTo>
                    <a:pt x="92710" y="153035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476369" y="1044574"/>
              <a:ext cx="2263775" cy="215900"/>
            </a:xfrm>
            <a:custGeom>
              <a:avLst/>
              <a:gdLst/>
              <a:ahLst/>
              <a:cxnLst/>
              <a:rect l="l" t="t" r="r" b="b"/>
              <a:pathLst>
                <a:path w="2263775" h="215900">
                  <a:moveTo>
                    <a:pt x="2263775" y="0"/>
                  </a:moveTo>
                  <a:lnTo>
                    <a:pt x="0" y="0"/>
                  </a:lnTo>
                  <a:lnTo>
                    <a:pt x="0" y="215900"/>
                  </a:lnTo>
                  <a:lnTo>
                    <a:pt x="2263775" y="215900"/>
                  </a:lnTo>
                  <a:lnTo>
                    <a:pt x="22637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216653" y="1044574"/>
              <a:ext cx="2523490" cy="333375"/>
            </a:xfrm>
            <a:custGeom>
              <a:avLst/>
              <a:gdLst/>
              <a:ahLst/>
              <a:cxnLst/>
              <a:rect l="l" t="t" r="r" b="b"/>
              <a:pathLst>
                <a:path w="2523490" h="333375">
                  <a:moveTo>
                    <a:pt x="259715" y="215900"/>
                  </a:moveTo>
                  <a:lnTo>
                    <a:pt x="2523490" y="215900"/>
                  </a:lnTo>
                  <a:lnTo>
                    <a:pt x="2523490" y="0"/>
                  </a:lnTo>
                  <a:lnTo>
                    <a:pt x="259715" y="0"/>
                  </a:lnTo>
                  <a:lnTo>
                    <a:pt x="259715" y="215900"/>
                  </a:lnTo>
                  <a:close/>
                </a:path>
                <a:path w="2523490" h="333375">
                  <a:moveTo>
                    <a:pt x="0" y="333375"/>
                  </a:moveTo>
                  <a:lnTo>
                    <a:pt x="782777" y="333375"/>
                  </a:lnTo>
                  <a:lnTo>
                    <a:pt x="782777" y="28575"/>
                  </a:lnTo>
                  <a:lnTo>
                    <a:pt x="0" y="28575"/>
                  </a:lnTo>
                  <a:lnTo>
                    <a:pt x="0" y="333375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7" name="Picture 16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ACD22B2C-683B-66E8-529C-E55BE5411D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5002" y="9857"/>
            <a:ext cx="6517193" cy="6584874"/>
          </a:xfrm>
          <a:prstGeom prst="rect">
            <a:avLst/>
          </a:prstGeom>
        </p:spPr>
      </p:pic>
      <p:pic>
        <p:nvPicPr>
          <p:cNvPr id="4" name="Picture 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05903065-5F43-820D-196B-05A0E78845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14471" y="381457"/>
            <a:ext cx="211391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u="none" spc="-5" dirty="0"/>
              <a:t>Notations</a:t>
            </a:r>
            <a:endParaRPr sz="4000"/>
          </a:p>
        </p:txBody>
      </p:sp>
      <p:grpSp>
        <p:nvGrpSpPr>
          <p:cNvPr id="3" name="object 3"/>
          <p:cNvGrpSpPr/>
          <p:nvPr/>
        </p:nvGrpSpPr>
        <p:grpSpPr>
          <a:xfrm>
            <a:off x="1066800" y="1524000"/>
            <a:ext cx="7010400" cy="4800600"/>
            <a:chOff x="1066800" y="1524000"/>
            <a:chExt cx="7010400" cy="48006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6599" y="1672265"/>
              <a:ext cx="6296400" cy="457613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66800" y="1523999"/>
              <a:ext cx="7010400" cy="4800600"/>
            </a:xfrm>
            <a:custGeom>
              <a:avLst/>
              <a:gdLst/>
              <a:ahLst/>
              <a:cxnLst/>
              <a:rect l="l" t="t" r="r" b="b"/>
              <a:pathLst>
                <a:path w="7010400" h="4800600">
                  <a:moveTo>
                    <a:pt x="6946900" y="63500"/>
                  </a:moveTo>
                  <a:lnTo>
                    <a:pt x="6934200" y="63500"/>
                  </a:lnTo>
                  <a:lnTo>
                    <a:pt x="6934200" y="76200"/>
                  </a:lnTo>
                  <a:lnTo>
                    <a:pt x="6934200" y="4724400"/>
                  </a:lnTo>
                  <a:lnTo>
                    <a:pt x="76200" y="4724400"/>
                  </a:lnTo>
                  <a:lnTo>
                    <a:pt x="76200" y="76200"/>
                  </a:lnTo>
                  <a:lnTo>
                    <a:pt x="6934200" y="76200"/>
                  </a:lnTo>
                  <a:lnTo>
                    <a:pt x="6934200" y="63500"/>
                  </a:lnTo>
                  <a:lnTo>
                    <a:pt x="63500" y="63500"/>
                  </a:lnTo>
                  <a:lnTo>
                    <a:pt x="63500" y="76200"/>
                  </a:lnTo>
                  <a:lnTo>
                    <a:pt x="63500" y="4724400"/>
                  </a:lnTo>
                  <a:lnTo>
                    <a:pt x="63500" y="4737100"/>
                  </a:lnTo>
                  <a:lnTo>
                    <a:pt x="6946900" y="4737100"/>
                  </a:lnTo>
                  <a:lnTo>
                    <a:pt x="6946900" y="4724400"/>
                  </a:lnTo>
                  <a:lnTo>
                    <a:pt x="6946900" y="76200"/>
                  </a:lnTo>
                  <a:lnTo>
                    <a:pt x="6946900" y="63500"/>
                  </a:lnTo>
                  <a:close/>
                </a:path>
                <a:path w="7010400" h="4800600">
                  <a:moveTo>
                    <a:pt x="6985000" y="25400"/>
                  </a:moveTo>
                  <a:lnTo>
                    <a:pt x="6959600" y="25400"/>
                  </a:lnTo>
                  <a:lnTo>
                    <a:pt x="6959600" y="50800"/>
                  </a:lnTo>
                  <a:lnTo>
                    <a:pt x="6959600" y="4749800"/>
                  </a:lnTo>
                  <a:lnTo>
                    <a:pt x="50800" y="4749800"/>
                  </a:lnTo>
                  <a:lnTo>
                    <a:pt x="50800" y="50800"/>
                  </a:lnTo>
                  <a:lnTo>
                    <a:pt x="6959600" y="50800"/>
                  </a:lnTo>
                  <a:lnTo>
                    <a:pt x="6959600" y="25400"/>
                  </a:lnTo>
                  <a:lnTo>
                    <a:pt x="25400" y="25400"/>
                  </a:lnTo>
                  <a:lnTo>
                    <a:pt x="25400" y="50800"/>
                  </a:lnTo>
                  <a:lnTo>
                    <a:pt x="25400" y="4749800"/>
                  </a:lnTo>
                  <a:lnTo>
                    <a:pt x="25400" y="4775200"/>
                  </a:lnTo>
                  <a:lnTo>
                    <a:pt x="6985000" y="4775200"/>
                  </a:lnTo>
                  <a:lnTo>
                    <a:pt x="6985000" y="4749800"/>
                  </a:lnTo>
                  <a:lnTo>
                    <a:pt x="6985000" y="50800"/>
                  </a:lnTo>
                  <a:lnTo>
                    <a:pt x="6985000" y="25400"/>
                  </a:lnTo>
                  <a:close/>
                </a:path>
                <a:path w="7010400" h="4800600">
                  <a:moveTo>
                    <a:pt x="7010400" y="0"/>
                  </a:moveTo>
                  <a:lnTo>
                    <a:pt x="6997700" y="0"/>
                  </a:lnTo>
                  <a:lnTo>
                    <a:pt x="6997700" y="12700"/>
                  </a:lnTo>
                  <a:lnTo>
                    <a:pt x="6997700" y="4787900"/>
                  </a:lnTo>
                  <a:lnTo>
                    <a:pt x="12700" y="4787900"/>
                  </a:lnTo>
                  <a:lnTo>
                    <a:pt x="12700" y="12700"/>
                  </a:lnTo>
                  <a:lnTo>
                    <a:pt x="6997700" y="12700"/>
                  </a:lnTo>
                  <a:lnTo>
                    <a:pt x="6997700" y="0"/>
                  </a:lnTo>
                  <a:lnTo>
                    <a:pt x="0" y="0"/>
                  </a:lnTo>
                  <a:lnTo>
                    <a:pt x="0" y="12700"/>
                  </a:lnTo>
                  <a:lnTo>
                    <a:pt x="0" y="4787900"/>
                  </a:lnTo>
                  <a:lnTo>
                    <a:pt x="0" y="4800600"/>
                  </a:lnTo>
                  <a:lnTo>
                    <a:pt x="7010400" y="4800600"/>
                  </a:lnTo>
                  <a:lnTo>
                    <a:pt x="7010400" y="4787912"/>
                  </a:lnTo>
                  <a:lnTo>
                    <a:pt x="7010400" y="1270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1F48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Picture 6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7247D73E-B1F4-E6E7-E9BD-B818421C7A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14471" y="381457"/>
            <a:ext cx="211391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u="none" spc="-5" dirty="0"/>
              <a:t>Notations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7000" y="1668222"/>
            <a:ext cx="6377760" cy="4342099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219200" y="1523999"/>
            <a:ext cx="6705600" cy="4800600"/>
          </a:xfrm>
          <a:custGeom>
            <a:avLst/>
            <a:gdLst/>
            <a:ahLst/>
            <a:cxnLst/>
            <a:rect l="l" t="t" r="r" b="b"/>
            <a:pathLst>
              <a:path w="6705600" h="4800600">
                <a:moveTo>
                  <a:pt x="6642100" y="63500"/>
                </a:moveTo>
                <a:lnTo>
                  <a:pt x="6629400" y="63500"/>
                </a:lnTo>
                <a:lnTo>
                  <a:pt x="6629400" y="76200"/>
                </a:lnTo>
                <a:lnTo>
                  <a:pt x="6629400" y="4724400"/>
                </a:lnTo>
                <a:lnTo>
                  <a:pt x="76200" y="4724400"/>
                </a:lnTo>
                <a:lnTo>
                  <a:pt x="76200" y="76200"/>
                </a:lnTo>
                <a:lnTo>
                  <a:pt x="6629400" y="76200"/>
                </a:lnTo>
                <a:lnTo>
                  <a:pt x="6629400" y="63500"/>
                </a:lnTo>
                <a:lnTo>
                  <a:pt x="63500" y="63500"/>
                </a:lnTo>
                <a:lnTo>
                  <a:pt x="63500" y="76200"/>
                </a:lnTo>
                <a:lnTo>
                  <a:pt x="63500" y="4724400"/>
                </a:lnTo>
                <a:lnTo>
                  <a:pt x="63500" y="4737100"/>
                </a:lnTo>
                <a:lnTo>
                  <a:pt x="6642100" y="4737100"/>
                </a:lnTo>
                <a:lnTo>
                  <a:pt x="6642100" y="4724400"/>
                </a:lnTo>
                <a:lnTo>
                  <a:pt x="6642100" y="76200"/>
                </a:lnTo>
                <a:lnTo>
                  <a:pt x="6642100" y="63500"/>
                </a:lnTo>
                <a:close/>
              </a:path>
              <a:path w="6705600" h="4800600">
                <a:moveTo>
                  <a:pt x="6680200" y="25400"/>
                </a:moveTo>
                <a:lnTo>
                  <a:pt x="6654800" y="25400"/>
                </a:lnTo>
                <a:lnTo>
                  <a:pt x="6654800" y="50800"/>
                </a:lnTo>
                <a:lnTo>
                  <a:pt x="6654800" y="4749800"/>
                </a:lnTo>
                <a:lnTo>
                  <a:pt x="50800" y="4749800"/>
                </a:lnTo>
                <a:lnTo>
                  <a:pt x="50800" y="50800"/>
                </a:lnTo>
                <a:lnTo>
                  <a:pt x="6654800" y="50800"/>
                </a:lnTo>
                <a:lnTo>
                  <a:pt x="6654800" y="25400"/>
                </a:lnTo>
                <a:lnTo>
                  <a:pt x="25400" y="25400"/>
                </a:lnTo>
                <a:lnTo>
                  <a:pt x="25400" y="50800"/>
                </a:lnTo>
                <a:lnTo>
                  <a:pt x="25400" y="4749800"/>
                </a:lnTo>
                <a:lnTo>
                  <a:pt x="25400" y="4775200"/>
                </a:lnTo>
                <a:lnTo>
                  <a:pt x="6680200" y="4775200"/>
                </a:lnTo>
                <a:lnTo>
                  <a:pt x="6680200" y="4749812"/>
                </a:lnTo>
                <a:lnTo>
                  <a:pt x="6680200" y="50800"/>
                </a:lnTo>
                <a:lnTo>
                  <a:pt x="6680200" y="25400"/>
                </a:lnTo>
                <a:close/>
              </a:path>
              <a:path w="6705600" h="4800600">
                <a:moveTo>
                  <a:pt x="6705600" y="0"/>
                </a:moveTo>
                <a:lnTo>
                  <a:pt x="6692900" y="0"/>
                </a:lnTo>
                <a:lnTo>
                  <a:pt x="6692900" y="12700"/>
                </a:lnTo>
                <a:lnTo>
                  <a:pt x="6692900" y="4787900"/>
                </a:lnTo>
                <a:lnTo>
                  <a:pt x="12700" y="4787900"/>
                </a:lnTo>
                <a:lnTo>
                  <a:pt x="12700" y="12700"/>
                </a:lnTo>
                <a:lnTo>
                  <a:pt x="6692900" y="12700"/>
                </a:lnTo>
                <a:lnTo>
                  <a:pt x="6692900" y="0"/>
                </a:lnTo>
                <a:lnTo>
                  <a:pt x="0" y="0"/>
                </a:lnTo>
                <a:lnTo>
                  <a:pt x="0" y="12700"/>
                </a:lnTo>
                <a:lnTo>
                  <a:pt x="0" y="4787900"/>
                </a:lnTo>
                <a:lnTo>
                  <a:pt x="0" y="4800600"/>
                </a:lnTo>
                <a:lnTo>
                  <a:pt x="6705600" y="4800600"/>
                </a:lnTo>
                <a:lnTo>
                  <a:pt x="6705600" y="4787900"/>
                </a:lnTo>
                <a:lnTo>
                  <a:pt x="6705600" y="12700"/>
                </a:lnTo>
                <a:lnTo>
                  <a:pt x="6705600" y="0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7D75401D-BDE1-4D06-0C5F-93FC57577C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A4B79D-34E0-4A00-A88A-B89D81B88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167" y="76200"/>
            <a:ext cx="4701433" cy="668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3728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0825" y="122554"/>
            <a:ext cx="7369175" cy="1146175"/>
          </a:xfrm>
          <a:custGeom>
            <a:avLst/>
            <a:gdLst/>
            <a:ahLst/>
            <a:cxnLst/>
            <a:rect l="l" t="t" r="r" b="b"/>
            <a:pathLst>
              <a:path w="8534400" h="1146175">
                <a:moveTo>
                  <a:pt x="8534400" y="0"/>
                </a:moveTo>
                <a:lnTo>
                  <a:pt x="0" y="0"/>
                </a:lnTo>
                <a:lnTo>
                  <a:pt x="0" y="1146175"/>
                </a:lnTo>
                <a:lnTo>
                  <a:pt x="8534400" y="1146175"/>
                </a:lnTo>
                <a:lnTo>
                  <a:pt x="8534400" y="0"/>
                </a:lnTo>
                <a:close/>
              </a:path>
            </a:pathLst>
          </a:custGeom>
          <a:solidFill>
            <a:srgbClr val="DCE6F1"/>
          </a:solid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63954" y="152400"/>
            <a:ext cx="5542915" cy="10020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3200" b="0" spc="-40" dirty="0">
                <a:latin typeface="Times New Roman"/>
                <a:cs typeface="Times New Roman"/>
              </a:rPr>
              <a:t>COMPANY</a:t>
            </a:r>
            <a:r>
              <a:rPr sz="3200" b="0" spc="-135" dirty="0">
                <a:latin typeface="Times New Roman"/>
                <a:cs typeface="Times New Roman"/>
              </a:rPr>
              <a:t> </a:t>
            </a:r>
            <a:r>
              <a:rPr sz="3200" b="0" spc="-5" dirty="0">
                <a:latin typeface="Times New Roman"/>
                <a:cs typeface="Times New Roman"/>
              </a:rPr>
              <a:t>ER</a:t>
            </a:r>
            <a:r>
              <a:rPr sz="3200" b="0" spc="-30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Schema</a:t>
            </a:r>
            <a:r>
              <a:rPr sz="3200" b="0" spc="-40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Diagram</a:t>
            </a:r>
            <a:endParaRPr sz="32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3200" b="0" spc="5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using</a:t>
            </a:r>
            <a:r>
              <a:rPr sz="3200" b="0" spc="-35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(min,</a:t>
            </a:r>
            <a:r>
              <a:rPr sz="3200" b="0" spc="-25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max)</a:t>
            </a:r>
            <a:r>
              <a:rPr sz="3200" b="0" spc="-30" dirty="0">
                <a:latin typeface="Times New Roman"/>
                <a:cs typeface="Times New Roman"/>
              </a:rPr>
              <a:t> </a:t>
            </a:r>
            <a:r>
              <a:rPr sz="3200" b="0" dirty="0">
                <a:latin typeface="Times New Roman"/>
                <a:cs typeface="Times New Roman"/>
              </a:rPr>
              <a:t>notation</a:t>
            </a:r>
            <a:endParaRPr sz="3200" dirty="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2000" y="1520825"/>
            <a:ext cx="7543800" cy="5184775"/>
          </a:xfrm>
          <a:prstGeom prst="rect">
            <a:avLst/>
          </a:prstGeom>
        </p:spPr>
      </p:pic>
      <p:pic>
        <p:nvPicPr>
          <p:cNvPr id="5" name="Picture 4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3D3F6780-2438-BDAD-28EC-48EE42BB7B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21000" y="483870"/>
            <a:ext cx="321119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u="none" dirty="0"/>
              <a:t>ER</a:t>
            </a:r>
            <a:r>
              <a:rPr u="none" spc="-75" dirty="0"/>
              <a:t> </a:t>
            </a:r>
            <a:r>
              <a:rPr u="none" dirty="0"/>
              <a:t>Modeling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24052" y="1588389"/>
            <a:ext cx="8166100" cy="39770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6350" indent="-342900" algn="just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sz="2400" b="1" spc="-5" dirty="0">
                <a:solidFill>
                  <a:schemeClr val="tx2"/>
                </a:solidFill>
                <a:latin typeface="Times New Roman"/>
                <a:cs typeface="Times New Roman"/>
              </a:rPr>
              <a:t>ER </a:t>
            </a:r>
            <a:r>
              <a:rPr lang="en-IN" sz="2400" b="1" spc="-5" dirty="0">
                <a:solidFill>
                  <a:schemeClr val="tx2"/>
                </a:solidFill>
                <a:latin typeface="Times New Roman"/>
                <a:cs typeface="Times New Roman"/>
              </a:rPr>
              <a:t>M</a:t>
            </a:r>
            <a:r>
              <a:rPr sz="24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odeling</a:t>
            </a:r>
            <a:r>
              <a:rPr sz="2400" b="1" dirty="0">
                <a:solidFill>
                  <a:schemeClr val="tx2"/>
                </a:solidFill>
                <a:latin typeface="Times New Roman"/>
                <a:cs typeface="Times New Roman"/>
              </a:rPr>
              <a:t>: </a:t>
            </a:r>
            <a:r>
              <a:rPr sz="2400" spc="-5" dirty="0">
                <a:latin typeface="Times New Roman"/>
                <a:cs typeface="Times New Roman"/>
              </a:rPr>
              <a:t>A </a:t>
            </a:r>
            <a:r>
              <a:rPr sz="2400" spc="-5" dirty="0">
                <a:solidFill>
                  <a:srgbClr val="C00000"/>
                </a:solidFill>
                <a:latin typeface="Times New Roman"/>
                <a:cs typeface="Times New Roman"/>
              </a:rPr>
              <a:t>graphical technique </a:t>
            </a:r>
            <a:r>
              <a:rPr sz="2400" dirty="0">
                <a:latin typeface="Times New Roman"/>
                <a:cs typeface="Times New Roman"/>
              </a:rPr>
              <a:t>for </a:t>
            </a:r>
            <a:r>
              <a:rPr sz="2400" i="1" spc="-5" dirty="0">
                <a:latin typeface="Times New Roman"/>
                <a:cs typeface="Times New Roman"/>
              </a:rPr>
              <a:t>understanding </a:t>
            </a:r>
            <a:r>
              <a:rPr sz="2400" dirty="0">
                <a:latin typeface="Times New Roman"/>
                <a:cs typeface="Times New Roman"/>
              </a:rPr>
              <a:t>and 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organizing</a:t>
            </a:r>
            <a:r>
              <a:rPr sz="2400" dirty="0">
                <a:latin typeface="Times New Roman"/>
                <a:cs typeface="Times New Roman"/>
              </a:rPr>
              <a:t> the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data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independent</a:t>
            </a:r>
            <a:r>
              <a:rPr sz="2400" dirty="0">
                <a:latin typeface="Times New Roman"/>
                <a:cs typeface="Times New Roman"/>
              </a:rPr>
              <a:t> of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actual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database 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implementation.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 algn="just">
              <a:lnSpc>
                <a:spcPct val="100000"/>
              </a:lnSpc>
              <a:spcBef>
                <a:spcPts val="580"/>
              </a:spcBef>
              <a:buFont typeface="Arial MT"/>
              <a:buChar char="•"/>
              <a:tabLst>
                <a:tab pos="355600" algn="l"/>
              </a:tabLst>
            </a:pPr>
            <a:r>
              <a:rPr sz="2400" b="1" dirty="0">
                <a:solidFill>
                  <a:srgbClr val="00B050"/>
                </a:solidFill>
                <a:latin typeface="Times New Roman"/>
                <a:cs typeface="Times New Roman"/>
              </a:rPr>
              <a:t>Entity:</a:t>
            </a:r>
            <a:r>
              <a:rPr sz="2400" b="1" spc="12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Any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thing</a:t>
            </a:r>
            <a:r>
              <a:rPr sz="2400" spc="1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that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may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have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independent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existence</a:t>
            </a:r>
            <a:r>
              <a:rPr sz="2400" spc="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and</a:t>
            </a:r>
          </a:p>
          <a:p>
            <a:pPr marL="354965" algn="just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about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which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we</a:t>
            </a:r>
            <a:r>
              <a:rPr sz="2400" dirty="0">
                <a:latin typeface="Times New Roman"/>
                <a:cs typeface="Times New Roman"/>
              </a:rPr>
              <a:t> intend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to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collect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data.</a:t>
            </a:r>
          </a:p>
          <a:p>
            <a:pPr marL="354965" algn="just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latin typeface="Times New Roman"/>
                <a:cs typeface="Times New Roman"/>
              </a:rPr>
              <a:t>Also</a:t>
            </a:r>
            <a:r>
              <a:rPr sz="2400" dirty="0">
                <a:latin typeface="Times New Roman"/>
                <a:cs typeface="Times New Roman"/>
              </a:rPr>
              <a:t> known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as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Entity </a:t>
            </a:r>
            <a:r>
              <a:rPr sz="2400" b="1" dirty="0">
                <a:latin typeface="Times New Roman"/>
                <a:cs typeface="Times New Roman"/>
              </a:rPr>
              <a:t>type.</a:t>
            </a:r>
            <a:r>
              <a:rPr sz="2400" b="1" spc="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E.g.: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b="1" spc="-30" dirty="0">
                <a:latin typeface="Times New Roman"/>
                <a:cs typeface="Times New Roman"/>
              </a:rPr>
              <a:t>Trainee</a:t>
            </a:r>
            <a:endParaRPr sz="2400" dirty="0">
              <a:latin typeface="Times New Roman"/>
              <a:cs typeface="Times New Roman"/>
            </a:endParaRPr>
          </a:p>
          <a:p>
            <a:pPr marL="355600" indent="-342900" algn="just">
              <a:lnSpc>
                <a:spcPct val="100000"/>
              </a:lnSpc>
              <a:spcBef>
                <a:spcPts val="575"/>
              </a:spcBef>
              <a:buFont typeface="Arial MT"/>
              <a:buChar char="•"/>
              <a:tabLst>
                <a:tab pos="355600" algn="l"/>
              </a:tabLst>
            </a:pPr>
            <a:r>
              <a:rPr sz="2400" b="1" dirty="0">
                <a:solidFill>
                  <a:srgbClr val="00B050"/>
                </a:solidFill>
                <a:latin typeface="Times New Roman"/>
                <a:cs typeface="Times New Roman"/>
              </a:rPr>
              <a:t>Relationships:</a:t>
            </a:r>
            <a:r>
              <a:rPr sz="2400" b="1" spc="835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Associations</a:t>
            </a:r>
            <a:r>
              <a:rPr sz="2400" spc="844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between</a:t>
            </a:r>
            <a:r>
              <a:rPr sz="2400" spc="84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entities.</a:t>
            </a:r>
            <a:r>
              <a:rPr sz="2400" spc="82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E.g.:</a:t>
            </a:r>
            <a:r>
              <a:rPr sz="2400" spc="83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Trainee</a:t>
            </a:r>
            <a:endParaRPr sz="2400" dirty="0">
              <a:latin typeface="Times New Roman"/>
              <a:cs typeface="Times New Roman"/>
            </a:endParaRPr>
          </a:p>
          <a:p>
            <a:pPr marL="354965" algn="just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belongs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to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Batch</a:t>
            </a:r>
          </a:p>
          <a:p>
            <a:pPr marL="354965" marR="5080" indent="-342900" algn="just">
              <a:lnSpc>
                <a:spcPct val="100000"/>
              </a:lnSpc>
              <a:spcBef>
                <a:spcPts val="575"/>
              </a:spcBef>
              <a:buFont typeface="Arial MT"/>
              <a:buChar char="•"/>
              <a:tabLst>
                <a:tab pos="355600" algn="l"/>
              </a:tabLst>
            </a:pPr>
            <a:r>
              <a:rPr sz="2400" b="1" dirty="0">
                <a:solidFill>
                  <a:srgbClr val="00B050"/>
                </a:solidFill>
                <a:latin typeface="Times New Roman"/>
                <a:cs typeface="Times New Roman"/>
              </a:rPr>
              <a:t>Attributes: </a:t>
            </a:r>
            <a:r>
              <a:rPr sz="2400" spc="-5" dirty="0">
                <a:latin typeface="Times New Roman"/>
                <a:cs typeface="Times New Roman"/>
              </a:rPr>
              <a:t>Properties/characteristics that describe entities.eg: 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Trainee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Name,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BatchName,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DOB,</a:t>
            </a:r>
            <a:r>
              <a:rPr sz="2400" spc="-1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Address,</a:t>
            </a:r>
            <a:r>
              <a:rPr sz="2400" spc="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etc.</a:t>
            </a:r>
          </a:p>
        </p:txBody>
      </p:sp>
      <p:pic>
        <p:nvPicPr>
          <p:cNvPr id="4" name="Picture 3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D0A7E363-383F-E95D-3F87-8456C423E6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9315" y="168021"/>
            <a:ext cx="227330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u="none" spc="-50" dirty="0"/>
              <a:t>Weak</a:t>
            </a:r>
            <a:r>
              <a:rPr sz="3300" u="none" spc="-80" dirty="0"/>
              <a:t> </a:t>
            </a:r>
            <a:r>
              <a:rPr sz="3300" u="none" dirty="0"/>
              <a:t>Entity</a:t>
            </a:r>
            <a:endParaRPr sz="3300"/>
          </a:p>
        </p:txBody>
      </p:sp>
      <p:grpSp>
        <p:nvGrpSpPr>
          <p:cNvPr id="3" name="object 3"/>
          <p:cNvGrpSpPr/>
          <p:nvPr/>
        </p:nvGrpSpPr>
        <p:grpSpPr>
          <a:xfrm>
            <a:off x="2971800" y="2662237"/>
            <a:ext cx="2519680" cy="1381125"/>
            <a:chOff x="2971800" y="2662237"/>
            <a:chExt cx="2519680" cy="1381125"/>
          </a:xfrm>
        </p:grpSpPr>
        <p:sp>
          <p:nvSpPr>
            <p:cNvPr id="4" name="object 4"/>
            <p:cNvSpPr/>
            <p:nvPr/>
          </p:nvSpPr>
          <p:spPr>
            <a:xfrm>
              <a:off x="2971800" y="335280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05200" y="2667000"/>
              <a:ext cx="1981200" cy="1371600"/>
            </a:xfrm>
            <a:custGeom>
              <a:avLst/>
              <a:gdLst/>
              <a:ahLst/>
              <a:cxnLst/>
              <a:rect l="l" t="t" r="r" b="b"/>
              <a:pathLst>
                <a:path w="1981200" h="1371600">
                  <a:moveTo>
                    <a:pt x="0" y="685800"/>
                  </a:moveTo>
                  <a:lnTo>
                    <a:pt x="990600" y="0"/>
                  </a:lnTo>
                  <a:lnTo>
                    <a:pt x="1981200" y="685800"/>
                  </a:lnTo>
                  <a:lnTo>
                    <a:pt x="990600" y="1371600"/>
                  </a:lnTo>
                  <a:lnTo>
                    <a:pt x="0" y="6858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657600" y="2743200"/>
              <a:ext cx="1663700" cy="1206500"/>
            </a:xfrm>
            <a:custGeom>
              <a:avLst/>
              <a:gdLst/>
              <a:ahLst/>
              <a:cxnLst/>
              <a:rect l="l" t="t" r="r" b="b"/>
              <a:pathLst>
                <a:path w="1663700" h="1206500">
                  <a:moveTo>
                    <a:pt x="0" y="603250"/>
                  </a:moveTo>
                  <a:lnTo>
                    <a:pt x="831850" y="0"/>
                  </a:lnTo>
                  <a:lnTo>
                    <a:pt x="1663700" y="603250"/>
                  </a:lnTo>
                  <a:lnTo>
                    <a:pt x="831850" y="1206500"/>
                  </a:lnTo>
                  <a:lnTo>
                    <a:pt x="0" y="60325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066800" y="1600200"/>
            <a:ext cx="1816100" cy="1130300"/>
          </a:xfrm>
          <a:custGeom>
            <a:avLst/>
            <a:gdLst/>
            <a:ahLst/>
            <a:cxnLst/>
            <a:rect l="l" t="t" r="r" b="b"/>
            <a:pathLst>
              <a:path w="1816100" h="1130300">
                <a:moveTo>
                  <a:pt x="0" y="298450"/>
                </a:moveTo>
                <a:lnTo>
                  <a:pt x="9845" y="254343"/>
                </a:lnTo>
                <a:lnTo>
                  <a:pt x="38444" y="212247"/>
                </a:lnTo>
                <a:lnTo>
                  <a:pt x="84393" y="172623"/>
                </a:lnTo>
                <a:lnTo>
                  <a:pt x="146287" y="135933"/>
                </a:lnTo>
                <a:lnTo>
                  <a:pt x="182774" y="118832"/>
                </a:lnTo>
                <a:lnTo>
                  <a:pt x="222722" y="102638"/>
                </a:lnTo>
                <a:lnTo>
                  <a:pt x="265953" y="87407"/>
                </a:lnTo>
                <a:lnTo>
                  <a:pt x="312294" y="73199"/>
                </a:lnTo>
                <a:lnTo>
                  <a:pt x="361567" y="60069"/>
                </a:lnTo>
                <a:lnTo>
                  <a:pt x="413598" y="48077"/>
                </a:lnTo>
                <a:lnTo>
                  <a:pt x="468210" y="37280"/>
                </a:lnTo>
                <a:lnTo>
                  <a:pt x="525230" y="27735"/>
                </a:lnTo>
                <a:lnTo>
                  <a:pt x="584480" y="19501"/>
                </a:lnTo>
                <a:lnTo>
                  <a:pt x="645785" y="12634"/>
                </a:lnTo>
                <a:lnTo>
                  <a:pt x="708970" y="7193"/>
                </a:lnTo>
                <a:lnTo>
                  <a:pt x="773860" y="3235"/>
                </a:lnTo>
                <a:lnTo>
                  <a:pt x="840278" y="818"/>
                </a:lnTo>
                <a:lnTo>
                  <a:pt x="908050" y="0"/>
                </a:lnTo>
                <a:lnTo>
                  <a:pt x="975821" y="818"/>
                </a:lnTo>
                <a:lnTo>
                  <a:pt x="1042239" y="3235"/>
                </a:lnTo>
                <a:lnTo>
                  <a:pt x="1107129" y="7193"/>
                </a:lnTo>
                <a:lnTo>
                  <a:pt x="1170314" y="12634"/>
                </a:lnTo>
                <a:lnTo>
                  <a:pt x="1231619" y="19501"/>
                </a:lnTo>
                <a:lnTo>
                  <a:pt x="1290869" y="27735"/>
                </a:lnTo>
                <a:lnTo>
                  <a:pt x="1347889" y="37280"/>
                </a:lnTo>
                <a:lnTo>
                  <a:pt x="1402501" y="48077"/>
                </a:lnTo>
                <a:lnTo>
                  <a:pt x="1454532" y="60069"/>
                </a:lnTo>
                <a:lnTo>
                  <a:pt x="1503805" y="73199"/>
                </a:lnTo>
                <a:lnTo>
                  <a:pt x="1550146" y="87407"/>
                </a:lnTo>
                <a:lnTo>
                  <a:pt x="1593377" y="102638"/>
                </a:lnTo>
                <a:lnTo>
                  <a:pt x="1633325" y="118832"/>
                </a:lnTo>
                <a:lnTo>
                  <a:pt x="1669812" y="135933"/>
                </a:lnTo>
                <a:lnTo>
                  <a:pt x="1731706" y="172623"/>
                </a:lnTo>
                <a:lnTo>
                  <a:pt x="1777655" y="212247"/>
                </a:lnTo>
                <a:lnTo>
                  <a:pt x="1806254" y="254343"/>
                </a:lnTo>
                <a:lnTo>
                  <a:pt x="1816100" y="298450"/>
                </a:lnTo>
                <a:lnTo>
                  <a:pt x="1813609" y="320725"/>
                </a:lnTo>
                <a:lnTo>
                  <a:pt x="1794211" y="363884"/>
                </a:lnTo>
                <a:lnTo>
                  <a:pt x="1756762" y="404802"/>
                </a:lnTo>
                <a:lnTo>
                  <a:pt x="1702665" y="443016"/>
                </a:lnTo>
                <a:lnTo>
                  <a:pt x="1633325" y="478067"/>
                </a:lnTo>
                <a:lnTo>
                  <a:pt x="1593377" y="494261"/>
                </a:lnTo>
                <a:lnTo>
                  <a:pt x="1550146" y="509492"/>
                </a:lnTo>
                <a:lnTo>
                  <a:pt x="1503805" y="523700"/>
                </a:lnTo>
                <a:lnTo>
                  <a:pt x="1454532" y="536830"/>
                </a:lnTo>
                <a:lnTo>
                  <a:pt x="1402501" y="548822"/>
                </a:lnTo>
                <a:lnTo>
                  <a:pt x="1347889" y="559619"/>
                </a:lnTo>
                <a:lnTo>
                  <a:pt x="1290869" y="569164"/>
                </a:lnTo>
                <a:lnTo>
                  <a:pt x="1231619" y="577398"/>
                </a:lnTo>
                <a:lnTo>
                  <a:pt x="1170314" y="584265"/>
                </a:lnTo>
                <a:lnTo>
                  <a:pt x="1107129" y="589706"/>
                </a:lnTo>
                <a:lnTo>
                  <a:pt x="1042239" y="593664"/>
                </a:lnTo>
                <a:lnTo>
                  <a:pt x="975821" y="596081"/>
                </a:lnTo>
                <a:lnTo>
                  <a:pt x="908050" y="596900"/>
                </a:lnTo>
                <a:lnTo>
                  <a:pt x="840278" y="596081"/>
                </a:lnTo>
                <a:lnTo>
                  <a:pt x="773860" y="593664"/>
                </a:lnTo>
                <a:lnTo>
                  <a:pt x="708970" y="589706"/>
                </a:lnTo>
                <a:lnTo>
                  <a:pt x="645785" y="584265"/>
                </a:lnTo>
                <a:lnTo>
                  <a:pt x="584480" y="577398"/>
                </a:lnTo>
                <a:lnTo>
                  <a:pt x="525230" y="569164"/>
                </a:lnTo>
                <a:lnTo>
                  <a:pt x="468210" y="559619"/>
                </a:lnTo>
                <a:lnTo>
                  <a:pt x="413598" y="548822"/>
                </a:lnTo>
                <a:lnTo>
                  <a:pt x="361567" y="536830"/>
                </a:lnTo>
                <a:lnTo>
                  <a:pt x="312294" y="523700"/>
                </a:lnTo>
                <a:lnTo>
                  <a:pt x="265953" y="509492"/>
                </a:lnTo>
                <a:lnTo>
                  <a:pt x="222722" y="494261"/>
                </a:lnTo>
                <a:lnTo>
                  <a:pt x="182774" y="478067"/>
                </a:lnTo>
                <a:lnTo>
                  <a:pt x="146287" y="460966"/>
                </a:lnTo>
                <a:lnTo>
                  <a:pt x="84393" y="424276"/>
                </a:lnTo>
                <a:lnTo>
                  <a:pt x="38444" y="384652"/>
                </a:lnTo>
                <a:lnTo>
                  <a:pt x="9845" y="342556"/>
                </a:lnTo>
                <a:lnTo>
                  <a:pt x="0" y="298450"/>
                </a:lnTo>
                <a:close/>
              </a:path>
              <a:path w="1816100" h="1130300">
                <a:moveTo>
                  <a:pt x="908050" y="609600"/>
                </a:moveTo>
                <a:lnTo>
                  <a:pt x="908050" y="11303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53000" y="1600200"/>
            <a:ext cx="1974850" cy="1130300"/>
          </a:xfrm>
          <a:custGeom>
            <a:avLst/>
            <a:gdLst/>
            <a:ahLst/>
            <a:cxnLst/>
            <a:rect l="l" t="t" r="r" b="b"/>
            <a:pathLst>
              <a:path w="1974850" h="1130300">
                <a:moveTo>
                  <a:pt x="0" y="298450"/>
                </a:moveTo>
                <a:lnTo>
                  <a:pt x="9845" y="254343"/>
                </a:lnTo>
                <a:lnTo>
                  <a:pt x="38444" y="212247"/>
                </a:lnTo>
                <a:lnTo>
                  <a:pt x="84393" y="172623"/>
                </a:lnTo>
                <a:lnTo>
                  <a:pt x="146287" y="135933"/>
                </a:lnTo>
                <a:lnTo>
                  <a:pt x="182774" y="118832"/>
                </a:lnTo>
                <a:lnTo>
                  <a:pt x="222722" y="102638"/>
                </a:lnTo>
                <a:lnTo>
                  <a:pt x="265953" y="87407"/>
                </a:lnTo>
                <a:lnTo>
                  <a:pt x="312294" y="73199"/>
                </a:lnTo>
                <a:lnTo>
                  <a:pt x="361567" y="60069"/>
                </a:lnTo>
                <a:lnTo>
                  <a:pt x="413598" y="48077"/>
                </a:lnTo>
                <a:lnTo>
                  <a:pt x="468210" y="37280"/>
                </a:lnTo>
                <a:lnTo>
                  <a:pt x="525230" y="27735"/>
                </a:lnTo>
                <a:lnTo>
                  <a:pt x="584480" y="19501"/>
                </a:lnTo>
                <a:lnTo>
                  <a:pt x="645785" y="12634"/>
                </a:lnTo>
                <a:lnTo>
                  <a:pt x="708970" y="7193"/>
                </a:lnTo>
                <a:lnTo>
                  <a:pt x="773860" y="3235"/>
                </a:lnTo>
                <a:lnTo>
                  <a:pt x="840278" y="818"/>
                </a:lnTo>
                <a:lnTo>
                  <a:pt x="908050" y="0"/>
                </a:lnTo>
                <a:lnTo>
                  <a:pt x="975821" y="818"/>
                </a:lnTo>
                <a:lnTo>
                  <a:pt x="1042239" y="3235"/>
                </a:lnTo>
                <a:lnTo>
                  <a:pt x="1107129" y="7193"/>
                </a:lnTo>
                <a:lnTo>
                  <a:pt x="1170314" y="12634"/>
                </a:lnTo>
                <a:lnTo>
                  <a:pt x="1231619" y="19501"/>
                </a:lnTo>
                <a:lnTo>
                  <a:pt x="1290869" y="27735"/>
                </a:lnTo>
                <a:lnTo>
                  <a:pt x="1347889" y="37280"/>
                </a:lnTo>
                <a:lnTo>
                  <a:pt x="1402501" y="48077"/>
                </a:lnTo>
                <a:lnTo>
                  <a:pt x="1454532" y="60069"/>
                </a:lnTo>
                <a:lnTo>
                  <a:pt x="1503805" y="73199"/>
                </a:lnTo>
                <a:lnTo>
                  <a:pt x="1550146" y="87407"/>
                </a:lnTo>
                <a:lnTo>
                  <a:pt x="1593377" y="102638"/>
                </a:lnTo>
                <a:lnTo>
                  <a:pt x="1633325" y="118832"/>
                </a:lnTo>
                <a:lnTo>
                  <a:pt x="1669812" y="135933"/>
                </a:lnTo>
                <a:lnTo>
                  <a:pt x="1731706" y="172623"/>
                </a:lnTo>
                <a:lnTo>
                  <a:pt x="1777655" y="212247"/>
                </a:lnTo>
                <a:lnTo>
                  <a:pt x="1806254" y="254343"/>
                </a:lnTo>
                <a:lnTo>
                  <a:pt x="1816100" y="298450"/>
                </a:lnTo>
                <a:lnTo>
                  <a:pt x="1813609" y="320725"/>
                </a:lnTo>
                <a:lnTo>
                  <a:pt x="1794211" y="363884"/>
                </a:lnTo>
                <a:lnTo>
                  <a:pt x="1756762" y="404802"/>
                </a:lnTo>
                <a:lnTo>
                  <a:pt x="1702665" y="443016"/>
                </a:lnTo>
                <a:lnTo>
                  <a:pt x="1633325" y="478067"/>
                </a:lnTo>
                <a:lnTo>
                  <a:pt x="1593377" y="494261"/>
                </a:lnTo>
                <a:lnTo>
                  <a:pt x="1550146" y="509492"/>
                </a:lnTo>
                <a:lnTo>
                  <a:pt x="1503805" y="523700"/>
                </a:lnTo>
                <a:lnTo>
                  <a:pt x="1454532" y="536830"/>
                </a:lnTo>
                <a:lnTo>
                  <a:pt x="1402501" y="548822"/>
                </a:lnTo>
                <a:lnTo>
                  <a:pt x="1347889" y="559619"/>
                </a:lnTo>
                <a:lnTo>
                  <a:pt x="1290869" y="569164"/>
                </a:lnTo>
                <a:lnTo>
                  <a:pt x="1231619" y="577398"/>
                </a:lnTo>
                <a:lnTo>
                  <a:pt x="1170314" y="584265"/>
                </a:lnTo>
                <a:lnTo>
                  <a:pt x="1107129" y="589706"/>
                </a:lnTo>
                <a:lnTo>
                  <a:pt x="1042239" y="593664"/>
                </a:lnTo>
                <a:lnTo>
                  <a:pt x="975821" y="596081"/>
                </a:lnTo>
                <a:lnTo>
                  <a:pt x="908050" y="596900"/>
                </a:lnTo>
                <a:lnTo>
                  <a:pt x="840278" y="596081"/>
                </a:lnTo>
                <a:lnTo>
                  <a:pt x="773860" y="593664"/>
                </a:lnTo>
                <a:lnTo>
                  <a:pt x="708970" y="589706"/>
                </a:lnTo>
                <a:lnTo>
                  <a:pt x="645785" y="584265"/>
                </a:lnTo>
                <a:lnTo>
                  <a:pt x="584480" y="577398"/>
                </a:lnTo>
                <a:lnTo>
                  <a:pt x="525230" y="569164"/>
                </a:lnTo>
                <a:lnTo>
                  <a:pt x="468210" y="559619"/>
                </a:lnTo>
                <a:lnTo>
                  <a:pt x="413598" y="548822"/>
                </a:lnTo>
                <a:lnTo>
                  <a:pt x="361567" y="536830"/>
                </a:lnTo>
                <a:lnTo>
                  <a:pt x="312294" y="523700"/>
                </a:lnTo>
                <a:lnTo>
                  <a:pt x="265953" y="509492"/>
                </a:lnTo>
                <a:lnTo>
                  <a:pt x="222722" y="494261"/>
                </a:lnTo>
                <a:lnTo>
                  <a:pt x="182774" y="478067"/>
                </a:lnTo>
                <a:lnTo>
                  <a:pt x="146287" y="460966"/>
                </a:lnTo>
                <a:lnTo>
                  <a:pt x="84393" y="424276"/>
                </a:lnTo>
                <a:lnTo>
                  <a:pt x="38444" y="384652"/>
                </a:lnTo>
                <a:lnTo>
                  <a:pt x="9845" y="342556"/>
                </a:lnTo>
                <a:lnTo>
                  <a:pt x="0" y="298450"/>
                </a:lnTo>
                <a:close/>
              </a:path>
              <a:path w="1974850" h="1130300">
                <a:moveTo>
                  <a:pt x="1295400" y="533400"/>
                </a:moveTo>
                <a:lnTo>
                  <a:pt x="1974850" y="11303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914400" y="2743200"/>
            <a:ext cx="2044700" cy="1206500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2650">
              <a:latin typeface="Times New Roman"/>
              <a:cs typeface="Times New Roman"/>
            </a:endParaRPr>
          </a:p>
          <a:p>
            <a:pPr marL="309245">
              <a:lnSpc>
                <a:spcPct val="100000"/>
              </a:lnSpc>
            </a:pPr>
            <a:r>
              <a:rPr sz="2400" spc="-5" dirty="0">
                <a:latin typeface="Times New Roman"/>
                <a:cs typeface="Times New Roman"/>
              </a:rPr>
              <a:t>Employee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00529" y="1671065"/>
            <a:ext cx="3638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E#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31385" y="3042920"/>
            <a:ext cx="431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has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096000" y="2819400"/>
            <a:ext cx="1892300" cy="1054100"/>
          </a:xfrm>
          <a:custGeom>
            <a:avLst/>
            <a:gdLst/>
            <a:ahLst/>
            <a:cxnLst/>
            <a:rect l="l" t="t" r="r" b="b"/>
            <a:pathLst>
              <a:path w="1892300" h="1054100">
                <a:moveTo>
                  <a:pt x="0" y="1054100"/>
                </a:moveTo>
                <a:lnTo>
                  <a:pt x="1892300" y="1054100"/>
                </a:lnTo>
                <a:lnTo>
                  <a:pt x="1892300" y="0"/>
                </a:lnTo>
                <a:lnTo>
                  <a:pt x="0" y="0"/>
                </a:lnTo>
                <a:lnTo>
                  <a:pt x="0" y="105410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590857" y="1652142"/>
            <a:ext cx="3314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dash" spc="-204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400" u="dash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126485" y="2917316"/>
            <a:ext cx="177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5403850" y="2736850"/>
          <a:ext cx="2654300" cy="1206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marL="243204">
                        <a:lnSpc>
                          <a:spcPct val="100000"/>
                        </a:lnSpc>
                        <a:spcBef>
                          <a:spcPts val="1470"/>
                        </a:spcBef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N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186690" marB="0"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 marL="319405">
                        <a:lnSpc>
                          <a:spcPct val="100000"/>
                        </a:lnSpc>
                        <a:spcBef>
                          <a:spcPts val="2070"/>
                        </a:spcBef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dependant</a:t>
                      </a:r>
                    </a:p>
                  </a:txBody>
                  <a:tcPr marL="0" marR="0" marT="2628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2628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2628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object 16"/>
          <p:cNvSpPr/>
          <p:nvPr/>
        </p:nvSpPr>
        <p:spPr>
          <a:xfrm>
            <a:off x="6971410" y="1447800"/>
            <a:ext cx="1715770" cy="685800"/>
          </a:xfrm>
          <a:custGeom>
            <a:avLst/>
            <a:gdLst/>
            <a:ahLst/>
            <a:cxnLst/>
            <a:rect l="l" t="t" r="r" b="b"/>
            <a:pathLst>
              <a:path w="1715770" h="685800">
                <a:moveTo>
                  <a:pt x="0" y="342900"/>
                </a:moveTo>
                <a:lnTo>
                  <a:pt x="10192" y="289874"/>
                </a:lnTo>
                <a:lnTo>
                  <a:pt x="39754" y="239407"/>
                </a:lnTo>
                <a:lnTo>
                  <a:pt x="87161" y="192110"/>
                </a:lnTo>
                <a:lnTo>
                  <a:pt x="150888" y="148593"/>
                </a:lnTo>
                <a:lnTo>
                  <a:pt x="188395" y="128442"/>
                </a:lnTo>
                <a:lnTo>
                  <a:pt x="229410" y="109465"/>
                </a:lnTo>
                <a:lnTo>
                  <a:pt x="273743" y="91738"/>
                </a:lnTo>
                <a:lnTo>
                  <a:pt x="321204" y="75338"/>
                </a:lnTo>
                <a:lnTo>
                  <a:pt x="371601" y="60339"/>
                </a:lnTo>
                <a:lnTo>
                  <a:pt x="424744" y="46820"/>
                </a:lnTo>
                <a:lnTo>
                  <a:pt x="480443" y="34856"/>
                </a:lnTo>
                <a:lnTo>
                  <a:pt x="538506" y="24523"/>
                </a:lnTo>
                <a:lnTo>
                  <a:pt x="598745" y="15898"/>
                </a:lnTo>
                <a:lnTo>
                  <a:pt x="660967" y="9057"/>
                </a:lnTo>
                <a:lnTo>
                  <a:pt x="724982" y="4076"/>
                </a:lnTo>
                <a:lnTo>
                  <a:pt x="790600" y="1031"/>
                </a:lnTo>
                <a:lnTo>
                  <a:pt x="857631" y="0"/>
                </a:lnTo>
                <a:lnTo>
                  <a:pt x="924662" y="1031"/>
                </a:lnTo>
                <a:lnTo>
                  <a:pt x="990282" y="4076"/>
                </a:lnTo>
                <a:lnTo>
                  <a:pt x="1054301" y="9057"/>
                </a:lnTo>
                <a:lnTo>
                  <a:pt x="1116528" y="15898"/>
                </a:lnTo>
                <a:lnTo>
                  <a:pt x="1176773" y="24523"/>
                </a:lnTo>
                <a:lnTo>
                  <a:pt x="1234843" y="34856"/>
                </a:lnTo>
                <a:lnTo>
                  <a:pt x="1290550" y="46820"/>
                </a:lnTo>
                <a:lnTo>
                  <a:pt x="1343702" y="60339"/>
                </a:lnTo>
                <a:lnTo>
                  <a:pt x="1394107" y="75338"/>
                </a:lnTo>
                <a:lnTo>
                  <a:pt x="1441577" y="91738"/>
                </a:lnTo>
                <a:lnTo>
                  <a:pt x="1485919" y="109465"/>
                </a:lnTo>
                <a:lnTo>
                  <a:pt x="1526943" y="128442"/>
                </a:lnTo>
                <a:lnTo>
                  <a:pt x="1564459" y="148593"/>
                </a:lnTo>
                <a:lnTo>
                  <a:pt x="1598276" y="169841"/>
                </a:lnTo>
                <a:lnTo>
                  <a:pt x="1654048" y="215324"/>
                </a:lnTo>
                <a:lnTo>
                  <a:pt x="1692734" y="264282"/>
                </a:lnTo>
                <a:lnTo>
                  <a:pt x="1712808" y="316105"/>
                </a:lnTo>
                <a:lnTo>
                  <a:pt x="1715389" y="342900"/>
                </a:lnTo>
                <a:lnTo>
                  <a:pt x="1712808" y="369694"/>
                </a:lnTo>
                <a:lnTo>
                  <a:pt x="1692734" y="421517"/>
                </a:lnTo>
                <a:lnTo>
                  <a:pt x="1654048" y="470475"/>
                </a:lnTo>
                <a:lnTo>
                  <a:pt x="1598276" y="515958"/>
                </a:lnTo>
                <a:lnTo>
                  <a:pt x="1564459" y="537206"/>
                </a:lnTo>
                <a:lnTo>
                  <a:pt x="1526943" y="557357"/>
                </a:lnTo>
                <a:lnTo>
                  <a:pt x="1485919" y="576334"/>
                </a:lnTo>
                <a:lnTo>
                  <a:pt x="1441577" y="594061"/>
                </a:lnTo>
                <a:lnTo>
                  <a:pt x="1394107" y="610461"/>
                </a:lnTo>
                <a:lnTo>
                  <a:pt x="1343702" y="625460"/>
                </a:lnTo>
                <a:lnTo>
                  <a:pt x="1290550" y="638979"/>
                </a:lnTo>
                <a:lnTo>
                  <a:pt x="1234843" y="650943"/>
                </a:lnTo>
                <a:lnTo>
                  <a:pt x="1176773" y="661276"/>
                </a:lnTo>
                <a:lnTo>
                  <a:pt x="1116528" y="669901"/>
                </a:lnTo>
                <a:lnTo>
                  <a:pt x="1054301" y="676742"/>
                </a:lnTo>
                <a:lnTo>
                  <a:pt x="990282" y="681723"/>
                </a:lnTo>
                <a:lnTo>
                  <a:pt x="924662" y="684768"/>
                </a:lnTo>
                <a:lnTo>
                  <a:pt x="857631" y="685800"/>
                </a:lnTo>
                <a:lnTo>
                  <a:pt x="790600" y="684768"/>
                </a:lnTo>
                <a:lnTo>
                  <a:pt x="724982" y="681723"/>
                </a:lnTo>
                <a:lnTo>
                  <a:pt x="660967" y="676742"/>
                </a:lnTo>
                <a:lnTo>
                  <a:pt x="598745" y="669901"/>
                </a:lnTo>
                <a:lnTo>
                  <a:pt x="538506" y="661276"/>
                </a:lnTo>
                <a:lnTo>
                  <a:pt x="480443" y="650943"/>
                </a:lnTo>
                <a:lnTo>
                  <a:pt x="424744" y="638979"/>
                </a:lnTo>
                <a:lnTo>
                  <a:pt x="371601" y="625460"/>
                </a:lnTo>
                <a:lnTo>
                  <a:pt x="321204" y="610461"/>
                </a:lnTo>
                <a:lnTo>
                  <a:pt x="273743" y="594061"/>
                </a:lnTo>
                <a:lnTo>
                  <a:pt x="229410" y="576334"/>
                </a:lnTo>
                <a:lnTo>
                  <a:pt x="188395" y="557357"/>
                </a:lnTo>
                <a:lnTo>
                  <a:pt x="150888" y="537206"/>
                </a:lnTo>
                <a:lnTo>
                  <a:pt x="117079" y="515958"/>
                </a:lnTo>
                <a:lnTo>
                  <a:pt x="61322" y="470475"/>
                </a:lnTo>
                <a:lnTo>
                  <a:pt x="22647" y="421517"/>
                </a:lnTo>
                <a:lnTo>
                  <a:pt x="2579" y="369694"/>
                </a:lnTo>
                <a:lnTo>
                  <a:pt x="0" y="3429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7316216" y="1654886"/>
            <a:ext cx="57467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Times New Roman"/>
                <a:cs typeface="Times New Roman"/>
              </a:rPr>
              <a:t>na</a:t>
            </a:r>
            <a:r>
              <a:rPr sz="2000" spc="-20" dirty="0">
                <a:latin typeface="Times New Roman"/>
                <a:cs typeface="Times New Roman"/>
              </a:rPr>
              <a:t>m</a:t>
            </a:r>
            <a:r>
              <a:rPr sz="2000" dirty="0">
                <a:latin typeface="Times New Roman"/>
                <a:cs typeface="Times New Roman"/>
              </a:rPr>
              <a:t>e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467600" y="2133600"/>
            <a:ext cx="381000" cy="609600"/>
          </a:xfrm>
          <a:custGeom>
            <a:avLst/>
            <a:gdLst/>
            <a:ahLst/>
            <a:cxnLst/>
            <a:rect l="l" t="t" r="r" b="b"/>
            <a:pathLst>
              <a:path w="381000" h="609600">
                <a:moveTo>
                  <a:pt x="381000" y="0"/>
                </a:moveTo>
                <a:lnTo>
                  <a:pt x="0" y="60960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872744" y="5065267"/>
            <a:ext cx="69894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The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dependant</a:t>
            </a:r>
            <a:r>
              <a:rPr sz="1800" b="1" spc="20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entity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is</a:t>
            </a:r>
            <a:r>
              <a:rPr sz="1800" b="1" spc="5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6F2F9F"/>
                </a:solidFill>
                <a:latin typeface="Times New Roman"/>
                <a:cs typeface="Times New Roman"/>
              </a:rPr>
              <a:t>represented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by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 a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 double</a:t>
            </a:r>
            <a:r>
              <a:rPr sz="1800" b="1" spc="10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lined</a:t>
            </a:r>
            <a:r>
              <a:rPr sz="1800" b="1" spc="-10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rectangle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and</a:t>
            </a:r>
            <a:r>
              <a:rPr sz="1800" b="1" spc="5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the </a:t>
            </a:r>
            <a:r>
              <a:rPr sz="1800" b="1" spc="-434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identifying</a:t>
            </a:r>
            <a:r>
              <a:rPr sz="1800" b="1" spc="-25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relationship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by</a:t>
            </a:r>
            <a:r>
              <a:rPr sz="1800" b="1" spc="-10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a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double</a:t>
            </a:r>
            <a:r>
              <a:rPr sz="1800" b="1" spc="5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6F2F9F"/>
                </a:solidFill>
                <a:latin typeface="Times New Roman"/>
                <a:cs typeface="Times New Roman"/>
              </a:rPr>
              <a:t>lined</a:t>
            </a:r>
            <a:r>
              <a:rPr sz="1800" b="1" spc="-15" dirty="0">
                <a:solidFill>
                  <a:srgbClr val="6F2F9F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6F2F9F"/>
                </a:solidFill>
                <a:latin typeface="Times New Roman"/>
                <a:cs typeface="Times New Roman"/>
              </a:rPr>
              <a:t>diamond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21" name="Picture 20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21CEF309-8444-ED7F-A1CD-44CEFC4274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42C2C-0A14-4728-B40A-CA365E03F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9714" y="1425651"/>
            <a:ext cx="8279486" cy="73866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Cardinality:- Number of tuples in a relation (table).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Degree:- Number of attributes in a relation </a:t>
            </a:r>
            <a:r>
              <a:rPr lang="en-IN" sz="2400"/>
              <a:t>(table).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506477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927F1B-DDF7-4C14-A9FE-0B269F589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01" y="853217"/>
            <a:ext cx="7597798" cy="515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427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B1677D-5E92-4786-BD4E-EC7A60D8B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21" y="762000"/>
            <a:ext cx="7582557" cy="49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303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65702E-6CEC-4CF3-A5EB-B002BFF01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63" y="685800"/>
            <a:ext cx="7773074" cy="508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788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2DECE1-0ACB-4BC7-A8CE-BE96EA6E0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01" y="685800"/>
            <a:ext cx="7597798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423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7ABE8188-178B-4ABC-8453-88513D8A35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378409"/>
            <a:ext cx="6792342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5"/>
              </a:spcBef>
            </a:pPr>
            <a:r>
              <a:rPr lang="en-IN" sz="3600" u="none" dirty="0">
                <a:solidFill>
                  <a:schemeClr val="tx2">
                    <a:lumMod val="50000"/>
                  </a:schemeClr>
                </a:solidFill>
              </a:rPr>
              <a:t>Generalization and Specialization</a:t>
            </a:r>
            <a:endParaRPr sz="3600" u="none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7E9576-E5CB-4DB8-B864-9F81CE786E81}"/>
              </a:ext>
            </a:extLst>
          </p:cNvPr>
          <p:cNvSpPr txBox="1"/>
          <p:nvPr/>
        </p:nvSpPr>
        <p:spPr>
          <a:xfrm rot="16200000">
            <a:off x="-125141" y="2645715"/>
            <a:ext cx="1862149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49FC62-75AC-4EF0-8980-99AF6E14E225}"/>
              </a:ext>
            </a:extLst>
          </p:cNvPr>
          <p:cNvSpPr txBox="1"/>
          <p:nvPr/>
        </p:nvSpPr>
        <p:spPr>
          <a:xfrm>
            <a:off x="1197475" y="2878387"/>
            <a:ext cx="182352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Two-wheeler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B2C11D-AB7F-49D8-A9BA-EC20C9643FBC}"/>
              </a:ext>
            </a:extLst>
          </p:cNvPr>
          <p:cNvSpPr txBox="1"/>
          <p:nvPr/>
        </p:nvSpPr>
        <p:spPr>
          <a:xfrm>
            <a:off x="5511022" y="2878387"/>
            <a:ext cx="182352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Four-wheeler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A19071-E572-4B54-8418-3B94C87FFBB8}"/>
              </a:ext>
            </a:extLst>
          </p:cNvPr>
          <p:cNvSpPr txBox="1"/>
          <p:nvPr/>
        </p:nvSpPr>
        <p:spPr>
          <a:xfrm>
            <a:off x="3448010" y="1143000"/>
            <a:ext cx="182352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Automobiles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FE890D7-B991-4BCE-B233-3AB4B0F39C14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2109240" y="1512332"/>
            <a:ext cx="2250534" cy="1366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F313FDF-2FD7-4CB9-96E9-41B03E6C466C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4359774" y="1512332"/>
            <a:ext cx="2063013" cy="1366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38FBEAB-116B-4802-803F-C2A2220531AB}"/>
              </a:ext>
            </a:extLst>
          </p:cNvPr>
          <p:cNvSpPr txBox="1"/>
          <p:nvPr/>
        </p:nvSpPr>
        <p:spPr>
          <a:xfrm>
            <a:off x="685800" y="4350146"/>
            <a:ext cx="128459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Scooter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6D15E7-C60A-444A-B379-D43D2E15471D}"/>
              </a:ext>
            </a:extLst>
          </p:cNvPr>
          <p:cNvSpPr txBox="1"/>
          <p:nvPr/>
        </p:nvSpPr>
        <p:spPr>
          <a:xfrm>
            <a:off x="2378705" y="4337855"/>
            <a:ext cx="128459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Bicycle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42268C8-998E-4D28-B13E-51F91149C124}"/>
              </a:ext>
            </a:extLst>
          </p:cNvPr>
          <p:cNvSpPr txBox="1"/>
          <p:nvPr/>
        </p:nvSpPr>
        <p:spPr>
          <a:xfrm>
            <a:off x="5029200" y="4326810"/>
            <a:ext cx="128459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6D42358-1D6F-4AA4-A7FD-065F52ACE75F}"/>
              </a:ext>
            </a:extLst>
          </p:cNvPr>
          <p:cNvSpPr txBox="1"/>
          <p:nvPr/>
        </p:nvSpPr>
        <p:spPr>
          <a:xfrm>
            <a:off x="6629400" y="4314519"/>
            <a:ext cx="128459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10BEB2A-354A-4A8D-93B5-5730CCC22ADA}"/>
              </a:ext>
            </a:extLst>
          </p:cNvPr>
          <p:cNvCxnSpPr>
            <a:stCxn id="24" idx="2"/>
            <a:endCxn id="47" idx="0"/>
          </p:cNvCxnSpPr>
          <p:nvPr/>
        </p:nvCxnSpPr>
        <p:spPr>
          <a:xfrm flipH="1">
            <a:off x="1328099" y="3247719"/>
            <a:ext cx="781141" cy="1102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267AE6C-C22B-4820-B611-A9AEB7784878}"/>
              </a:ext>
            </a:extLst>
          </p:cNvPr>
          <p:cNvCxnSpPr>
            <a:stCxn id="24" idx="2"/>
            <a:endCxn id="48" idx="0"/>
          </p:cNvCxnSpPr>
          <p:nvPr/>
        </p:nvCxnSpPr>
        <p:spPr>
          <a:xfrm>
            <a:off x="2109240" y="3247719"/>
            <a:ext cx="911764" cy="1090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FA93B45-FC4C-4409-A1BA-72D54F23E4B3}"/>
              </a:ext>
            </a:extLst>
          </p:cNvPr>
          <p:cNvCxnSpPr>
            <a:stCxn id="26" idx="2"/>
            <a:endCxn id="49" idx="0"/>
          </p:cNvCxnSpPr>
          <p:nvPr/>
        </p:nvCxnSpPr>
        <p:spPr>
          <a:xfrm flipH="1">
            <a:off x="5671499" y="3247719"/>
            <a:ext cx="751288" cy="1079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5F3FAB9-1D80-4440-9D84-A0A7796E2763}"/>
              </a:ext>
            </a:extLst>
          </p:cNvPr>
          <p:cNvCxnSpPr>
            <a:stCxn id="26" idx="2"/>
            <a:endCxn id="50" idx="0"/>
          </p:cNvCxnSpPr>
          <p:nvPr/>
        </p:nvCxnSpPr>
        <p:spPr>
          <a:xfrm>
            <a:off x="6422787" y="3247719"/>
            <a:ext cx="848912" cy="1066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6BA1872-860E-43F6-8DCC-7ED18710A1D8}"/>
              </a:ext>
            </a:extLst>
          </p:cNvPr>
          <p:cNvSpPr txBox="1"/>
          <p:nvPr/>
        </p:nvSpPr>
        <p:spPr>
          <a:xfrm rot="16200000">
            <a:off x="7113859" y="2645714"/>
            <a:ext cx="1862149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Specialization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39410B0-870C-48F6-82C7-E6F4DB1390C4}"/>
              </a:ext>
            </a:extLst>
          </p:cNvPr>
          <p:cNvCxnSpPr/>
          <p:nvPr/>
        </p:nvCxnSpPr>
        <p:spPr>
          <a:xfrm flipV="1">
            <a:off x="381000" y="1823180"/>
            <a:ext cx="0" cy="21104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74D6299-EE17-4428-92C9-8C60BCAE3FC8}"/>
              </a:ext>
            </a:extLst>
          </p:cNvPr>
          <p:cNvCxnSpPr>
            <a:cxnSpLocks/>
          </p:cNvCxnSpPr>
          <p:nvPr/>
        </p:nvCxnSpPr>
        <p:spPr>
          <a:xfrm>
            <a:off x="8458200" y="1723719"/>
            <a:ext cx="0" cy="22098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55F47342-AD79-480C-A757-79056D8F5CE8}"/>
              </a:ext>
            </a:extLst>
          </p:cNvPr>
          <p:cNvSpPr txBox="1"/>
          <p:nvPr/>
        </p:nvSpPr>
        <p:spPr>
          <a:xfrm>
            <a:off x="152403" y="5029200"/>
            <a:ext cx="8839195" cy="175432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generalization, a number of entities are bought together into one generalized entity based on their similar characteristics. For e.g. 2-wheeler and 4-wheeler can all be generalized as Automobiles.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Specialization: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group of entities is divided into sub-groups based on their characteristics. Specialization is just opposite of generalization.</a:t>
            </a:r>
          </a:p>
        </p:txBody>
      </p:sp>
      <p:pic>
        <p:nvPicPr>
          <p:cNvPr id="2" name="Picture 1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CD080E72-AC14-DC97-1B24-857B529A1D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614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1CC124-70A6-49A0-8516-12033B992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52" y="762000"/>
            <a:ext cx="7559695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055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55EBA1-5FCB-43AD-A576-9918B21F9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652" y="685800"/>
            <a:ext cx="7338696" cy="49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023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7E5279-EEC7-4234-9284-9E5B7F16E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89" y="762000"/>
            <a:ext cx="7163421" cy="499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10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28600" y="4070350"/>
            <a:ext cx="3505200" cy="1016000"/>
          </a:xfrm>
          <a:custGeom>
            <a:avLst/>
            <a:gdLst/>
            <a:ahLst/>
            <a:cxnLst/>
            <a:rect l="l" t="t" r="r" b="b"/>
            <a:pathLst>
              <a:path w="3505200" h="1016000">
                <a:moveTo>
                  <a:pt x="0" y="1016000"/>
                </a:moveTo>
                <a:lnTo>
                  <a:pt x="3505200" y="1016000"/>
                </a:lnTo>
                <a:lnTo>
                  <a:pt x="3505200" y="0"/>
                </a:lnTo>
                <a:lnTo>
                  <a:pt x="0" y="0"/>
                </a:lnTo>
                <a:lnTo>
                  <a:pt x="0" y="101600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solidFill>
              <a:srgbClr val="EDEB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07340" y="4095369"/>
            <a:ext cx="3105150" cy="9404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Times New Roman"/>
                <a:cs typeface="Times New Roman"/>
              </a:rPr>
              <a:t>Person, place, object, event or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concept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about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which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data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-5" dirty="0">
                <a:latin typeface="Times New Roman"/>
                <a:cs typeface="Times New Roman"/>
              </a:rPr>
              <a:t> maintained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715000" y="4038600"/>
            <a:ext cx="2362200" cy="1016000"/>
          </a:xfrm>
          <a:custGeom>
            <a:avLst/>
            <a:gdLst/>
            <a:ahLst/>
            <a:cxnLst/>
            <a:rect l="l" t="t" r="r" b="b"/>
            <a:pathLst>
              <a:path w="2362200" h="1016000">
                <a:moveTo>
                  <a:pt x="0" y="1016000"/>
                </a:moveTo>
                <a:lnTo>
                  <a:pt x="2362200" y="1016000"/>
                </a:lnTo>
                <a:lnTo>
                  <a:pt x="2362200" y="0"/>
                </a:lnTo>
                <a:lnTo>
                  <a:pt x="0" y="0"/>
                </a:lnTo>
                <a:lnTo>
                  <a:pt x="0" y="101600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solidFill>
              <a:srgbClr val="EDEB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794628" y="4063441"/>
            <a:ext cx="1952625" cy="9410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Times New Roman"/>
                <a:cs typeface="Times New Roman"/>
              </a:rPr>
              <a:t>named </a:t>
            </a:r>
            <a:r>
              <a:rPr sz="2000" dirty="0">
                <a:latin typeface="Times New Roman"/>
                <a:cs typeface="Times New Roman"/>
              </a:rPr>
              <a:t>property or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characteristic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entity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295400" y="2073275"/>
            <a:ext cx="6934200" cy="2095500"/>
            <a:chOff x="1295400" y="2073275"/>
            <a:chExt cx="6934200" cy="209550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5400" y="2073275"/>
              <a:ext cx="6934200" cy="19050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2400300" y="3673475"/>
              <a:ext cx="76200" cy="495300"/>
            </a:xfrm>
            <a:custGeom>
              <a:avLst/>
              <a:gdLst/>
              <a:ahLst/>
              <a:cxnLst/>
              <a:rect l="l" t="t" r="r" b="b"/>
              <a:pathLst>
                <a:path w="76200" h="495300">
                  <a:moveTo>
                    <a:pt x="33390" y="420047"/>
                  </a:moveTo>
                  <a:lnTo>
                    <a:pt x="23252" y="422088"/>
                  </a:lnTo>
                  <a:lnTo>
                    <a:pt x="11144" y="430244"/>
                  </a:lnTo>
                  <a:lnTo>
                    <a:pt x="2988" y="442352"/>
                  </a:lnTo>
                  <a:lnTo>
                    <a:pt x="0" y="457200"/>
                  </a:lnTo>
                  <a:lnTo>
                    <a:pt x="2988" y="472047"/>
                  </a:lnTo>
                  <a:lnTo>
                    <a:pt x="11144" y="484155"/>
                  </a:lnTo>
                  <a:lnTo>
                    <a:pt x="23252" y="492311"/>
                  </a:lnTo>
                  <a:lnTo>
                    <a:pt x="38100" y="495300"/>
                  </a:lnTo>
                  <a:lnTo>
                    <a:pt x="52947" y="492311"/>
                  </a:lnTo>
                  <a:lnTo>
                    <a:pt x="65055" y="484155"/>
                  </a:lnTo>
                  <a:lnTo>
                    <a:pt x="73211" y="472047"/>
                  </a:lnTo>
                  <a:lnTo>
                    <a:pt x="76200" y="457200"/>
                  </a:lnTo>
                  <a:lnTo>
                    <a:pt x="33400" y="457200"/>
                  </a:lnTo>
                  <a:lnTo>
                    <a:pt x="33390" y="420047"/>
                  </a:lnTo>
                  <a:close/>
                </a:path>
                <a:path w="76200" h="495300">
                  <a:moveTo>
                    <a:pt x="38100" y="419100"/>
                  </a:moveTo>
                  <a:lnTo>
                    <a:pt x="33390" y="420047"/>
                  </a:lnTo>
                  <a:lnTo>
                    <a:pt x="33400" y="457200"/>
                  </a:lnTo>
                  <a:lnTo>
                    <a:pt x="42925" y="457200"/>
                  </a:lnTo>
                  <a:lnTo>
                    <a:pt x="42809" y="420047"/>
                  </a:lnTo>
                  <a:lnTo>
                    <a:pt x="38100" y="419100"/>
                  </a:lnTo>
                  <a:close/>
                </a:path>
                <a:path w="76200" h="495300">
                  <a:moveTo>
                    <a:pt x="42915" y="420069"/>
                  </a:moveTo>
                  <a:lnTo>
                    <a:pt x="42925" y="457200"/>
                  </a:lnTo>
                  <a:lnTo>
                    <a:pt x="76200" y="457200"/>
                  </a:lnTo>
                  <a:lnTo>
                    <a:pt x="73211" y="442352"/>
                  </a:lnTo>
                  <a:lnTo>
                    <a:pt x="65055" y="430244"/>
                  </a:lnTo>
                  <a:lnTo>
                    <a:pt x="52947" y="422088"/>
                  </a:lnTo>
                  <a:lnTo>
                    <a:pt x="42915" y="420069"/>
                  </a:lnTo>
                  <a:close/>
                </a:path>
                <a:path w="76200" h="495300">
                  <a:moveTo>
                    <a:pt x="42915" y="419100"/>
                  </a:moveTo>
                  <a:lnTo>
                    <a:pt x="38100" y="419100"/>
                  </a:lnTo>
                  <a:lnTo>
                    <a:pt x="42915" y="420069"/>
                  </a:lnTo>
                  <a:lnTo>
                    <a:pt x="42915" y="419100"/>
                  </a:lnTo>
                  <a:close/>
                </a:path>
                <a:path w="76200" h="495300">
                  <a:moveTo>
                    <a:pt x="42799" y="0"/>
                  </a:moveTo>
                  <a:lnTo>
                    <a:pt x="33274" y="0"/>
                  </a:lnTo>
                  <a:lnTo>
                    <a:pt x="33390" y="420047"/>
                  </a:lnTo>
                  <a:lnTo>
                    <a:pt x="38100" y="419100"/>
                  </a:lnTo>
                  <a:lnTo>
                    <a:pt x="42915" y="419100"/>
                  </a:lnTo>
                  <a:lnTo>
                    <a:pt x="4279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505200" y="854036"/>
            <a:ext cx="2362200" cy="1016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rgbClr val="EDEBE0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92075" marR="154305">
              <a:lnSpc>
                <a:spcPct val="100000"/>
              </a:lnSpc>
              <a:spcBef>
                <a:spcPts val="295"/>
              </a:spcBef>
            </a:pPr>
            <a:r>
              <a:rPr sz="2000" b="0" u="none" dirty="0">
                <a:latin typeface="Times New Roman"/>
                <a:cs typeface="Times New Roman"/>
              </a:rPr>
              <a:t>Association</a:t>
            </a:r>
            <a:r>
              <a:rPr sz="2000" b="0" u="none" spc="-120" dirty="0">
                <a:latin typeface="Times New Roman"/>
                <a:cs typeface="Times New Roman"/>
              </a:rPr>
              <a:t> </a:t>
            </a:r>
            <a:r>
              <a:rPr sz="2000" b="0" u="none" dirty="0">
                <a:latin typeface="Times New Roman"/>
                <a:cs typeface="Times New Roman"/>
              </a:rPr>
              <a:t>between </a:t>
            </a:r>
            <a:r>
              <a:rPr sz="2000" b="0" u="none" spc="-484" dirty="0">
                <a:latin typeface="Times New Roman"/>
                <a:cs typeface="Times New Roman"/>
              </a:rPr>
              <a:t> </a:t>
            </a:r>
            <a:r>
              <a:rPr sz="2000" b="0" u="none" dirty="0">
                <a:latin typeface="Times New Roman"/>
                <a:cs typeface="Times New Roman"/>
              </a:rPr>
              <a:t>the instances of </a:t>
            </a:r>
            <a:r>
              <a:rPr sz="2000" b="0" u="none" spc="5" dirty="0">
                <a:latin typeface="Times New Roman"/>
                <a:cs typeface="Times New Roman"/>
              </a:rPr>
              <a:t>one </a:t>
            </a:r>
            <a:r>
              <a:rPr sz="2000" b="0" u="none" spc="10" dirty="0">
                <a:latin typeface="Times New Roman"/>
                <a:cs typeface="Times New Roman"/>
              </a:rPr>
              <a:t> </a:t>
            </a:r>
            <a:r>
              <a:rPr sz="2000" b="0" u="none" dirty="0">
                <a:latin typeface="Times New Roman"/>
                <a:cs typeface="Times New Roman"/>
              </a:rPr>
              <a:t>or</a:t>
            </a:r>
            <a:r>
              <a:rPr sz="2000" b="0" u="none" spc="-30" dirty="0">
                <a:latin typeface="Times New Roman"/>
                <a:cs typeface="Times New Roman"/>
              </a:rPr>
              <a:t> </a:t>
            </a:r>
            <a:r>
              <a:rPr sz="2000" b="0" u="none" spc="-5" dirty="0">
                <a:latin typeface="Times New Roman"/>
                <a:cs typeface="Times New Roman"/>
              </a:rPr>
              <a:t>more</a:t>
            </a:r>
            <a:r>
              <a:rPr sz="2000" b="0" u="none" spc="-15" dirty="0">
                <a:latin typeface="Times New Roman"/>
                <a:cs typeface="Times New Roman"/>
              </a:rPr>
              <a:t> </a:t>
            </a:r>
            <a:r>
              <a:rPr sz="2000" b="0" u="none" dirty="0">
                <a:latin typeface="Times New Roman"/>
                <a:cs typeface="Times New Roman"/>
              </a:rPr>
              <a:t>entity</a:t>
            </a:r>
            <a:r>
              <a:rPr sz="2000" b="0" u="none" spc="-45" dirty="0">
                <a:latin typeface="Times New Roman"/>
                <a:cs typeface="Times New Roman"/>
              </a:rPr>
              <a:t> </a:t>
            </a:r>
            <a:r>
              <a:rPr sz="2000" b="0" u="none" spc="-5" dirty="0">
                <a:latin typeface="Times New Roman"/>
                <a:cs typeface="Times New Roman"/>
              </a:rPr>
              <a:t>types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0" y="624013"/>
            <a:ext cx="6768465" cy="3469004"/>
            <a:chOff x="0" y="624013"/>
            <a:chExt cx="6768465" cy="3469004"/>
          </a:xfrm>
        </p:grpSpPr>
        <p:sp>
          <p:nvSpPr>
            <p:cNvPr id="11" name="object 11"/>
            <p:cNvSpPr/>
            <p:nvPr/>
          </p:nvSpPr>
          <p:spPr>
            <a:xfrm>
              <a:off x="3848100" y="2035174"/>
              <a:ext cx="2743200" cy="2057400"/>
            </a:xfrm>
            <a:custGeom>
              <a:avLst/>
              <a:gdLst/>
              <a:ahLst/>
              <a:cxnLst/>
              <a:rect l="l" t="t" r="r" b="b"/>
              <a:pathLst>
                <a:path w="2743200" h="2057400">
                  <a:moveTo>
                    <a:pt x="76200" y="38100"/>
                  </a:moveTo>
                  <a:lnTo>
                    <a:pt x="73202" y="23253"/>
                  </a:lnTo>
                  <a:lnTo>
                    <a:pt x="65049" y="11150"/>
                  </a:lnTo>
                  <a:lnTo>
                    <a:pt x="52946" y="2997"/>
                  </a:lnTo>
                  <a:lnTo>
                    <a:pt x="38100" y="0"/>
                  </a:lnTo>
                  <a:lnTo>
                    <a:pt x="23241" y="2997"/>
                  </a:lnTo>
                  <a:lnTo>
                    <a:pt x="11137" y="11150"/>
                  </a:lnTo>
                  <a:lnTo>
                    <a:pt x="2984" y="23253"/>
                  </a:lnTo>
                  <a:lnTo>
                    <a:pt x="0" y="38100"/>
                  </a:lnTo>
                  <a:lnTo>
                    <a:pt x="2984" y="52959"/>
                  </a:lnTo>
                  <a:lnTo>
                    <a:pt x="11137" y="65062"/>
                  </a:lnTo>
                  <a:lnTo>
                    <a:pt x="23241" y="73215"/>
                  </a:lnTo>
                  <a:lnTo>
                    <a:pt x="33274" y="75234"/>
                  </a:lnTo>
                  <a:lnTo>
                    <a:pt x="33274" y="38100"/>
                  </a:lnTo>
                  <a:lnTo>
                    <a:pt x="33375" y="75260"/>
                  </a:lnTo>
                  <a:lnTo>
                    <a:pt x="33274" y="1409700"/>
                  </a:lnTo>
                  <a:lnTo>
                    <a:pt x="42799" y="1409700"/>
                  </a:lnTo>
                  <a:lnTo>
                    <a:pt x="42799" y="76200"/>
                  </a:lnTo>
                  <a:lnTo>
                    <a:pt x="42799" y="75260"/>
                  </a:lnTo>
                  <a:lnTo>
                    <a:pt x="52946" y="73215"/>
                  </a:lnTo>
                  <a:lnTo>
                    <a:pt x="65049" y="65062"/>
                  </a:lnTo>
                  <a:lnTo>
                    <a:pt x="73202" y="52959"/>
                  </a:lnTo>
                  <a:lnTo>
                    <a:pt x="76200" y="38100"/>
                  </a:lnTo>
                  <a:close/>
                </a:path>
                <a:path w="2743200" h="2057400">
                  <a:moveTo>
                    <a:pt x="2743200" y="2019300"/>
                  </a:moveTo>
                  <a:lnTo>
                    <a:pt x="2740202" y="2004453"/>
                  </a:lnTo>
                  <a:lnTo>
                    <a:pt x="2732049" y="1992350"/>
                  </a:lnTo>
                  <a:lnTo>
                    <a:pt x="2719946" y="1984197"/>
                  </a:lnTo>
                  <a:lnTo>
                    <a:pt x="2709799" y="1982152"/>
                  </a:lnTo>
                  <a:lnTo>
                    <a:pt x="2709799" y="1981200"/>
                  </a:lnTo>
                  <a:lnTo>
                    <a:pt x="2709799" y="1562100"/>
                  </a:lnTo>
                  <a:lnTo>
                    <a:pt x="2700274" y="1562100"/>
                  </a:lnTo>
                  <a:lnTo>
                    <a:pt x="2700274" y="1982177"/>
                  </a:lnTo>
                  <a:lnTo>
                    <a:pt x="2700274" y="2019300"/>
                  </a:lnTo>
                  <a:lnTo>
                    <a:pt x="2700274" y="1982177"/>
                  </a:lnTo>
                  <a:lnTo>
                    <a:pt x="2690241" y="1984197"/>
                  </a:lnTo>
                  <a:lnTo>
                    <a:pt x="2678138" y="1992350"/>
                  </a:lnTo>
                  <a:lnTo>
                    <a:pt x="2669984" y="2004453"/>
                  </a:lnTo>
                  <a:lnTo>
                    <a:pt x="2667000" y="2019300"/>
                  </a:lnTo>
                  <a:lnTo>
                    <a:pt x="2669984" y="2034159"/>
                  </a:lnTo>
                  <a:lnTo>
                    <a:pt x="2678138" y="2046262"/>
                  </a:lnTo>
                  <a:lnTo>
                    <a:pt x="2690241" y="2054415"/>
                  </a:lnTo>
                  <a:lnTo>
                    <a:pt x="2705100" y="2057400"/>
                  </a:lnTo>
                  <a:lnTo>
                    <a:pt x="2719946" y="2054415"/>
                  </a:lnTo>
                  <a:lnTo>
                    <a:pt x="2732049" y="2046262"/>
                  </a:lnTo>
                  <a:lnTo>
                    <a:pt x="2740202" y="2034159"/>
                  </a:lnTo>
                  <a:lnTo>
                    <a:pt x="2743200" y="20193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530475"/>
              <a:ext cx="874712" cy="923925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03287" y="1388351"/>
              <a:ext cx="1298654" cy="63779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868251" y="624013"/>
              <a:ext cx="899710" cy="114340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228600" y="5273675"/>
            <a:ext cx="3505200" cy="9258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rgbClr val="008000"/>
            </a:solidFill>
          </a:ln>
        </p:spPr>
        <p:txBody>
          <a:bodyPr vert="horz" wrap="square" lIns="0" tIns="39370" rIns="0" bIns="0" rtlCol="0">
            <a:spAutoFit/>
          </a:bodyPr>
          <a:lstStyle/>
          <a:p>
            <a:pPr marL="90805" marR="257810">
              <a:lnSpc>
                <a:spcPct val="100000"/>
              </a:lnSpc>
              <a:spcBef>
                <a:spcPts val="310"/>
              </a:spcBef>
            </a:pPr>
            <a:r>
              <a:rPr sz="1800" dirty="0">
                <a:latin typeface="Times New Roman"/>
                <a:cs typeface="Times New Roman"/>
              </a:rPr>
              <a:t>Represents a </a:t>
            </a:r>
            <a:r>
              <a:rPr sz="1800" spc="-5" dirty="0">
                <a:latin typeface="Times New Roman"/>
                <a:cs typeface="Times New Roman"/>
              </a:rPr>
              <a:t>set </a:t>
            </a:r>
            <a:r>
              <a:rPr sz="1800" dirty="0">
                <a:latin typeface="Times New Roman"/>
                <a:cs typeface="Times New Roman"/>
              </a:rPr>
              <a:t>or collection of 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objects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real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world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that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share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" dirty="0">
                <a:latin typeface="Times New Roman"/>
                <a:cs typeface="Times New Roman"/>
              </a:rPr>
              <a:t> same</a:t>
            </a:r>
            <a:r>
              <a:rPr sz="1800" dirty="0">
                <a:latin typeface="Times New Roman"/>
                <a:cs typeface="Times New Roman"/>
              </a:rPr>
              <a:t> properties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907794" y="2542158"/>
            <a:ext cx="94551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-5" dirty="0">
                <a:latin typeface="Times New Roman"/>
                <a:cs typeface="Times New Roman"/>
              </a:rPr>
              <a:t>EntityName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17975" y="2542158"/>
            <a:ext cx="96520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-140" dirty="0">
                <a:latin typeface="Times New Roman"/>
                <a:cs typeface="Times New Roman"/>
              </a:rPr>
              <a:t>V</a:t>
            </a:r>
            <a:r>
              <a:rPr sz="1400" b="1" dirty="0">
                <a:latin typeface="Times New Roman"/>
                <a:cs typeface="Times New Roman"/>
              </a:rPr>
              <a:t>erb</a:t>
            </a:r>
            <a:r>
              <a:rPr sz="1400" b="1" spc="5" dirty="0">
                <a:latin typeface="Times New Roman"/>
                <a:cs typeface="Times New Roman"/>
              </a:rPr>
              <a:t> </a:t>
            </a:r>
            <a:r>
              <a:rPr sz="1400" b="1" spc="-10" dirty="0">
                <a:latin typeface="Times New Roman"/>
                <a:cs typeface="Times New Roman"/>
              </a:rPr>
              <a:t>P</a:t>
            </a:r>
            <a:r>
              <a:rPr sz="1400" b="1" dirty="0">
                <a:latin typeface="Times New Roman"/>
                <a:cs typeface="Times New Roman"/>
              </a:rPr>
              <a:t>hrase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252209" y="2618358"/>
            <a:ext cx="11817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-5" dirty="0">
                <a:latin typeface="Times New Roman"/>
                <a:cs typeface="Times New Roman"/>
              </a:rPr>
              <a:t>AttributeName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19" name="Picture 18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36CC90A6-EF98-0C5E-2F4F-B8543B53F8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57C1D7-354F-4383-B7D0-FBDEDA479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21" y="762000"/>
            <a:ext cx="7582557" cy="493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795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BF28BB-4389-417B-AE8F-0BC149838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76" y="639627"/>
            <a:ext cx="7247248" cy="522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1315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3979E6-F389-40E7-9A34-9F4F53C0D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238" y="762000"/>
            <a:ext cx="7201524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528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0FBE40-1821-48DB-B037-0FCBD8FD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42" y="685800"/>
            <a:ext cx="7567316" cy="49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353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DDC754-27C5-4525-B285-F63021EC4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14" y="838200"/>
            <a:ext cx="7292972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3144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9A517D-B976-46E4-8343-5A7FC5C6E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28" y="762000"/>
            <a:ext cx="743014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498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E86E74-3661-4A6A-8E59-AF9CEA041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79" y="762000"/>
            <a:ext cx="7392041" cy="493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554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ank you Stock Photos, Royalty Free Thank you Images | Depositphotos">
            <a:extLst>
              <a:ext uri="{FF2B5EF4-FFF2-40B4-BE49-F238E27FC236}">
                <a16:creationId xmlns:a16="http://schemas.microsoft.com/office/drawing/2014/main" id="{570D3A89-D0A3-FD31-1661-4DBE3FF9A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04800"/>
            <a:ext cx="7550150" cy="6282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88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2901" y="378409"/>
            <a:ext cx="283718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u="none" dirty="0">
                <a:latin typeface="Times New Roman"/>
                <a:cs typeface="Times New Roman"/>
              </a:rPr>
              <a:t>An</a:t>
            </a:r>
            <a:r>
              <a:rPr b="0" u="none" spc="-80" dirty="0">
                <a:latin typeface="Times New Roman"/>
                <a:cs typeface="Times New Roman"/>
              </a:rPr>
              <a:t> </a:t>
            </a:r>
            <a:r>
              <a:rPr b="0" u="none" dirty="0">
                <a:latin typeface="Times New Roman"/>
                <a:cs typeface="Times New Roman"/>
              </a:rPr>
              <a:t>Example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33400" y="2133600"/>
            <a:ext cx="8001000" cy="3581400"/>
            <a:chOff x="533400" y="2133600"/>
            <a:chExt cx="8001000" cy="35814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8349" y="2323070"/>
              <a:ext cx="7778958" cy="331572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533400" y="2133599"/>
              <a:ext cx="8001000" cy="3581400"/>
            </a:xfrm>
            <a:custGeom>
              <a:avLst/>
              <a:gdLst/>
              <a:ahLst/>
              <a:cxnLst/>
              <a:rect l="l" t="t" r="r" b="b"/>
              <a:pathLst>
                <a:path w="8001000" h="3581400">
                  <a:moveTo>
                    <a:pt x="7937500" y="63500"/>
                  </a:moveTo>
                  <a:lnTo>
                    <a:pt x="7924800" y="63500"/>
                  </a:lnTo>
                  <a:lnTo>
                    <a:pt x="7924800" y="76200"/>
                  </a:lnTo>
                  <a:lnTo>
                    <a:pt x="7924800" y="3505200"/>
                  </a:lnTo>
                  <a:lnTo>
                    <a:pt x="76200" y="3505200"/>
                  </a:lnTo>
                  <a:lnTo>
                    <a:pt x="76200" y="76200"/>
                  </a:lnTo>
                  <a:lnTo>
                    <a:pt x="7924800" y="76200"/>
                  </a:lnTo>
                  <a:lnTo>
                    <a:pt x="7924800" y="63500"/>
                  </a:lnTo>
                  <a:lnTo>
                    <a:pt x="63500" y="63500"/>
                  </a:lnTo>
                  <a:lnTo>
                    <a:pt x="63500" y="76200"/>
                  </a:lnTo>
                  <a:lnTo>
                    <a:pt x="63500" y="3505200"/>
                  </a:lnTo>
                  <a:lnTo>
                    <a:pt x="63500" y="3517900"/>
                  </a:lnTo>
                  <a:lnTo>
                    <a:pt x="7937500" y="3517900"/>
                  </a:lnTo>
                  <a:lnTo>
                    <a:pt x="7937500" y="3505200"/>
                  </a:lnTo>
                  <a:lnTo>
                    <a:pt x="7937500" y="76200"/>
                  </a:lnTo>
                  <a:lnTo>
                    <a:pt x="7937500" y="63500"/>
                  </a:lnTo>
                  <a:close/>
                </a:path>
                <a:path w="8001000" h="3581400">
                  <a:moveTo>
                    <a:pt x="7975600" y="25400"/>
                  </a:moveTo>
                  <a:lnTo>
                    <a:pt x="7950200" y="25400"/>
                  </a:lnTo>
                  <a:lnTo>
                    <a:pt x="7950200" y="50800"/>
                  </a:lnTo>
                  <a:lnTo>
                    <a:pt x="7950200" y="3530600"/>
                  </a:lnTo>
                  <a:lnTo>
                    <a:pt x="50800" y="3530600"/>
                  </a:lnTo>
                  <a:lnTo>
                    <a:pt x="50800" y="50800"/>
                  </a:lnTo>
                  <a:lnTo>
                    <a:pt x="7950200" y="50800"/>
                  </a:lnTo>
                  <a:lnTo>
                    <a:pt x="7950200" y="25400"/>
                  </a:lnTo>
                  <a:lnTo>
                    <a:pt x="25400" y="25400"/>
                  </a:lnTo>
                  <a:lnTo>
                    <a:pt x="25400" y="50800"/>
                  </a:lnTo>
                  <a:lnTo>
                    <a:pt x="25400" y="3530600"/>
                  </a:lnTo>
                  <a:lnTo>
                    <a:pt x="25400" y="3556000"/>
                  </a:lnTo>
                  <a:lnTo>
                    <a:pt x="7975600" y="3556000"/>
                  </a:lnTo>
                  <a:lnTo>
                    <a:pt x="7975600" y="3530600"/>
                  </a:lnTo>
                  <a:lnTo>
                    <a:pt x="7975600" y="50800"/>
                  </a:lnTo>
                  <a:lnTo>
                    <a:pt x="7975600" y="25400"/>
                  </a:lnTo>
                  <a:close/>
                </a:path>
                <a:path w="8001000" h="3581400">
                  <a:moveTo>
                    <a:pt x="8001000" y="0"/>
                  </a:moveTo>
                  <a:lnTo>
                    <a:pt x="7988300" y="0"/>
                  </a:lnTo>
                  <a:lnTo>
                    <a:pt x="7988300" y="12700"/>
                  </a:lnTo>
                  <a:lnTo>
                    <a:pt x="7988300" y="3568700"/>
                  </a:lnTo>
                  <a:lnTo>
                    <a:pt x="12700" y="3568700"/>
                  </a:lnTo>
                  <a:lnTo>
                    <a:pt x="12700" y="12700"/>
                  </a:lnTo>
                  <a:lnTo>
                    <a:pt x="7988300" y="12700"/>
                  </a:lnTo>
                  <a:lnTo>
                    <a:pt x="7988300" y="0"/>
                  </a:lnTo>
                  <a:lnTo>
                    <a:pt x="0" y="0"/>
                  </a:lnTo>
                  <a:lnTo>
                    <a:pt x="0" y="12700"/>
                  </a:lnTo>
                  <a:lnTo>
                    <a:pt x="0" y="3568700"/>
                  </a:lnTo>
                  <a:lnTo>
                    <a:pt x="0" y="3581400"/>
                  </a:lnTo>
                  <a:lnTo>
                    <a:pt x="8001000" y="3581400"/>
                  </a:lnTo>
                  <a:lnTo>
                    <a:pt x="8001000" y="3568700"/>
                  </a:lnTo>
                  <a:lnTo>
                    <a:pt x="8001000" y="12700"/>
                  </a:lnTo>
                  <a:lnTo>
                    <a:pt x="8001000" y="0"/>
                  </a:lnTo>
                  <a:close/>
                </a:path>
              </a:pathLst>
            </a:custGeom>
            <a:solidFill>
              <a:srgbClr val="CC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Picture 5" descr="A green and gold logo with text&#10;&#10;Description automatically generated">
            <a:extLst>
              <a:ext uri="{FF2B5EF4-FFF2-40B4-BE49-F238E27FC236}">
                <a16:creationId xmlns:a16="http://schemas.microsoft.com/office/drawing/2014/main" id="{2D148E67-591C-62EC-66D7-81EA191744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94636"/>
            <a:ext cx="1029929" cy="7435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9740" y="331027"/>
            <a:ext cx="8527252" cy="505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u="none" dirty="0"/>
              <a:t>Entit</a:t>
            </a:r>
            <a:r>
              <a:rPr sz="3200" u="none" spc="-10" dirty="0"/>
              <a:t>i</a:t>
            </a:r>
            <a:r>
              <a:rPr sz="3200" u="none" dirty="0"/>
              <a:t>es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459740" y="1150128"/>
            <a:ext cx="7823834" cy="4656455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0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8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Examples</a:t>
            </a:r>
            <a:r>
              <a:rPr sz="2800" b="1" spc="-2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of</a:t>
            </a:r>
            <a:r>
              <a:rPr sz="2800" b="1" spc="-2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entities:</a:t>
            </a:r>
            <a:endParaRPr sz="2800" b="1" dirty="0">
              <a:solidFill>
                <a:srgbClr val="008E40"/>
              </a:solidFill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15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Person: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EMPLOYEE, </a:t>
            </a:r>
            <a:r>
              <a:rPr sz="2000" spc="-20" dirty="0">
                <a:latin typeface="Times New Roman"/>
                <a:cs typeface="Times New Roman"/>
              </a:rPr>
              <a:t>STUDENT, </a:t>
            </a:r>
            <a:r>
              <a:rPr sz="2000" spc="-55" dirty="0">
                <a:latin typeface="Times New Roman"/>
                <a:cs typeface="Times New Roman"/>
              </a:rPr>
              <a:t>PATIENT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Times New Roman"/>
                <a:cs typeface="Times New Roman"/>
              </a:rPr>
              <a:t>Place: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STORE,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spc="-20" dirty="0">
                <a:latin typeface="Times New Roman"/>
                <a:cs typeface="Times New Roman"/>
              </a:rPr>
              <a:t>WAREHOUSE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Object: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MACHINE,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20" dirty="0">
                <a:latin typeface="Times New Roman"/>
                <a:cs typeface="Times New Roman"/>
              </a:rPr>
              <a:t>PRODUCT,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CAR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Event: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SALE,REGISTRATION,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-30" dirty="0">
                <a:latin typeface="Times New Roman"/>
                <a:cs typeface="Times New Roman"/>
              </a:rPr>
              <a:t>RENEWAL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Co</a:t>
            </a:r>
            <a:r>
              <a:rPr sz="2000" spc="5" dirty="0">
                <a:latin typeface="Times New Roman"/>
                <a:cs typeface="Times New Roman"/>
              </a:rPr>
              <a:t>n</a:t>
            </a:r>
            <a:r>
              <a:rPr sz="2000" dirty="0">
                <a:latin typeface="Times New Roman"/>
                <a:cs typeface="Times New Roman"/>
              </a:rPr>
              <a:t>cept:</a:t>
            </a:r>
            <a:r>
              <a:rPr sz="2000" spc="-1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ACCOU</a:t>
            </a:r>
            <a:r>
              <a:rPr sz="2000" spc="10" dirty="0">
                <a:latin typeface="Times New Roman"/>
                <a:cs typeface="Times New Roman"/>
              </a:rPr>
              <a:t>N</a:t>
            </a:r>
            <a:r>
              <a:rPr sz="2000" spc="-145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, COURSE</a:t>
            </a:r>
          </a:p>
          <a:p>
            <a:pPr marL="355600" indent="-342900">
              <a:lnSpc>
                <a:spcPct val="100000"/>
              </a:lnSpc>
              <a:spcBef>
                <a:spcPts val="64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Times New Roman"/>
                <a:cs typeface="Times New Roman"/>
              </a:rPr>
              <a:t>Guidelines</a:t>
            </a:r>
            <a:r>
              <a:rPr sz="2800" spc="-1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for </a:t>
            </a:r>
            <a:r>
              <a:rPr sz="2800" spc="-5" dirty="0">
                <a:latin typeface="Times New Roman"/>
                <a:cs typeface="Times New Roman"/>
              </a:rPr>
              <a:t>naming</a:t>
            </a:r>
            <a:r>
              <a:rPr sz="280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and</a:t>
            </a:r>
            <a:r>
              <a:rPr sz="2800" spc="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defining</a:t>
            </a:r>
            <a:r>
              <a:rPr sz="2800" spc="-2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Times New Roman"/>
                <a:cs typeface="Times New Roman"/>
              </a:rPr>
              <a:t>entity types:</a:t>
            </a:r>
            <a:endParaRPr sz="28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515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5" dirty="0">
                <a:latin typeface="Times New Roman"/>
                <a:cs typeface="Times New Roman"/>
              </a:rPr>
              <a:t> entity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type name</a:t>
            </a:r>
            <a:r>
              <a:rPr sz="2000" dirty="0">
                <a:latin typeface="Times New Roman"/>
                <a:cs typeface="Times New Roman"/>
              </a:rPr>
              <a:t> is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singular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noun</a:t>
            </a: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5" dirty="0">
                <a:latin typeface="Times New Roman"/>
                <a:cs typeface="Times New Roman"/>
              </a:rPr>
              <a:t> entity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type</a:t>
            </a:r>
            <a:r>
              <a:rPr sz="2000" dirty="0">
                <a:latin typeface="Times New Roman"/>
                <a:cs typeface="Times New Roman"/>
              </a:rPr>
              <a:t> should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descriptive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specific</a:t>
            </a: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entity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 </a:t>
            </a:r>
            <a:r>
              <a:rPr sz="2000" dirty="0">
                <a:latin typeface="Times New Roman"/>
                <a:cs typeface="Times New Roman"/>
              </a:rPr>
              <a:t>should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concise</a:t>
            </a: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Event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entity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types</a:t>
            </a:r>
            <a:r>
              <a:rPr sz="2000" dirty="0">
                <a:latin typeface="Times New Roman"/>
                <a:cs typeface="Times New Roman"/>
              </a:rPr>
              <a:t> should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named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for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result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event,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not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</a:p>
          <a:p>
            <a:pPr marL="756285">
              <a:lnSpc>
                <a:spcPct val="100000"/>
              </a:lnSpc>
              <a:spcBef>
                <a:spcPts val="5"/>
              </a:spcBef>
            </a:pPr>
            <a:r>
              <a:rPr sz="2000" spc="-5" dirty="0">
                <a:latin typeface="Times New Roman"/>
                <a:cs typeface="Times New Roman"/>
              </a:rPr>
              <a:t>activity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or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process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event.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53200" y="1929162"/>
            <a:ext cx="1187291" cy="1250782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6323105" y="1216846"/>
            <a:ext cx="554355" cy="603250"/>
            <a:chOff x="6323105" y="1216846"/>
            <a:chExt cx="554355" cy="60325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549667" y="1216846"/>
              <a:ext cx="94452" cy="9484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05243" y="1436108"/>
              <a:ext cx="71608" cy="7020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23105" y="1508162"/>
              <a:ext cx="140755" cy="166295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6366318" y="1296911"/>
              <a:ext cx="446405" cy="523240"/>
            </a:xfrm>
            <a:custGeom>
              <a:avLst/>
              <a:gdLst/>
              <a:ahLst/>
              <a:cxnLst/>
              <a:rect l="l" t="t" r="r" b="b"/>
              <a:pathLst>
                <a:path w="446404" h="523239">
                  <a:moveTo>
                    <a:pt x="249028" y="339978"/>
                  </a:moveTo>
                  <a:lnTo>
                    <a:pt x="145071" y="339978"/>
                  </a:lnTo>
                  <a:lnTo>
                    <a:pt x="150008" y="354752"/>
                  </a:lnTo>
                  <a:lnTo>
                    <a:pt x="151867" y="362148"/>
                  </a:lnTo>
                  <a:lnTo>
                    <a:pt x="154331" y="369535"/>
                  </a:lnTo>
                  <a:lnTo>
                    <a:pt x="159268" y="385548"/>
                  </a:lnTo>
                  <a:lnTo>
                    <a:pt x="161127" y="393559"/>
                  </a:lnTo>
                  <a:lnTo>
                    <a:pt x="163591" y="401561"/>
                  </a:lnTo>
                  <a:lnTo>
                    <a:pt x="167914" y="419427"/>
                  </a:lnTo>
                  <a:lnTo>
                    <a:pt x="171615" y="439748"/>
                  </a:lnTo>
                  <a:lnTo>
                    <a:pt x="175324" y="459456"/>
                  </a:lnTo>
                  <a:lnTo>
                    <a:pt x="177788" y="479165"/>
                  </a:lnTo>
                  <a:lnTo>
                    <a:pt x="179639" y="496410"/>
                  </a:lnTo>
                  <a:lnTo>
                    <a:pt x="181498" y="509960"/>
                  </a:lnTo>
                  <a:lnTo>
                    <a:pt x="182112" y="519814"/>
                  </a:lnTo>
                  <a:lnTo>
                    <a:pt x="182726" y="522893"/>
                  </a:lnTo>
                  <a:lnTo>
                    <a:pt x="327802" y="506265"/>
                  </a:lnTo>
                  <a:lnTo>
                    <a:pt x="293848" y="487172"/>
                  </a:lnTo>
                  <a:lnTo>
                    <a:pt x="293234" y="485324"/>
                  </a:lnTo>
                  <a:lnTo>
                    <a:pt x="291384" y="479165"/>
                  </a:lnTo>
                  <a:lnTo>
                    <a:pt x="288911" y="469927"/>
                  </a:lnTo>
                  <a:lnTo>
                    <a:pt x="285210" y="457609"/>
                  </a:lnTo>
                  <a:lnTo>
                    <a:pt x="280887" y="442212"/>
                  </a:lnTo>
                  <a:lnTo>
                    <a:pt x="275950" y="425585"/>
                  </a:lnTo>
                  <a:lnTo>
                    <a:pt x="270390" y="406489"/>
                  </a:lnTo>
                  <a:lnTo>
                    <a:pt x="264831" y="386163"/>
                  </a:lnTo>
                  <a:lnTo>
                    <a:pt x="259280" y="369535"/>
                  </a:lnTo>
                  <a:lnTo>
                    <a:pt x="254343" y="353523"/>
                  </a:lnTo>
                  <a:lnTo>
                    <a:pt x="249028" y="339978"/>
                  </a:lnTo>
                  <a:close/>
                </a:path>
                <a:path w="446404" h="523239">
                  <a:moveTo>
                    <a:pt x="174884" y="133654"/>
                  </a:moveTo>
                  <a:lnTo>
                    <a:pt x="88896" y="133654"/>
                  </a:lnTo>
                  <a:lnTo>
                    <a:pt x="88896" y="134269"/>
                  </a:lnTo>
                  <a:lnTo>
                    <a:pt x="88282" y="134884"/>
                  </a:lnTo>
                  <a:lnTo>
                    <a:pt x="88282" y="135499"/>
                  </a:lnTo>
                  <a:lnTo>
                    <a:pt x="83336" y="149667"/>
                  </a:lnTo>
                  <a:lnTo>
                    <a:pt x="77785" y="165680"/>
                  </a:lnTo>
                  <a:lnTo>
                    <a:pt x="71612" y="182923"/>
                  </a:lnTo>
                  <a:lnTo>
                    <a:pt x="66052" y="201395"/>
                  </a:lnTo>
                  <a:lnTo>
                    <a:pt x="59879" y="219261"/>
                  </a:lnTo>
                  <a:lnTo>
                    <a:pt x="54328" y="236504"/>
                  </a:lnTo>
                  <a:lnTo>
                    <a:pt x="49382" y="251287"/>
                  </a:lnTo>
                  <a:lnTo>
                    <a:pt x="45681" y="263602"/>
                  </a:lnTo>
                  <a:lnTo>
                    <a:pt x="98770" y="263602"/>
                  </a:lnTo>
                  <a:lnTo>
                    <a:pt x="102479" y="264217"/>
                  </a:lnTo>
                  <a:lnTo>
                    <a:pt x="106180" y="266685"/>
                  </a:lnTo>
                  <a:lnTo>
                    <a:pt x="108652" y="270375"/>
                  </a:lnTo>
                  <a:lnTo>
                    <a:pt x="109266" y="274073"/>
                  </a:lnTo>
                  <a:lnTo>
                    <a:pt x="109266" y="381236"/>
                  </a:lnTo>
                  <a:lnTo>
                    <a:pt x="108652" y="385548"/>
                  </a:lnTo>
                  <a:lnTo>
                    <a:pt x="106180" y="388631"/>
                  </a:lnTo>
                  <a:lnTo>
                    <a:pt x="102479" y="391091"/>
                  </a:lnTo>
                  <a:lnTo>
                    <a:pt x="98770" y="391706"/>
                  </a:lnTo>
                  <a:lnTo>
                    <a:pt x="44445" y="391706"/>
                  </a:lnTo>
                  <a:lnTo>
                    <a:pt x="44385" y="393559"/>
                  </a:lnTo>
                  <a:lnTo>
                    <a:pt x="42596" y="412032"/>
                  </a:lnTo>
                  <a:lnTo>
                    <a:pt x="39509" y="432357"/>
                  </a:lnTo>
                  <a:lnTo>
                    <a:pt x="36422" y="453298"/>
                  </a:lnTo>
                  <a:lnTo>
                    <a:pt x="32718" y="473006"/>
                  </a:lnTo>
                  <a:lnTo>
                    <a:pt x="25927" y="505649"/>
                  </a:lnTo>
                  <a:lnTo>
                    <a:pt x="23458" y="514887"/>
                  </a:lnTo>
                  <a:lnTo>
                    <a:pt x="22840" y="518582"/>
                  </a:lnTo>
                  <a:lnTo>
                    <a:pt x="165442" y="518582"/>
                  </a:lnTo>
                  <a:lnTo>
                    <a:pt x="140134" y="494563"/>
                  </a:lnTo>
                  <a:lnTo>
                    <a:pt x="140782" y="485324"/>
                  </a:lnTo>
                  <a:lnTo>
                    <a:pt x="141984" y="463768"/>
                  </a:lnTo>
                  <a:lnTo>
                    <a:pt x="143220" y="429898"/>
                  </a:lnTo>
                  <a:lnTo>
                    <a:pt x="145219" y="385548"/>
                  </a:lnTo>
                  <a:lnTo>
                    <a:pt x="145693" y="375693"/>
                  </a:lnTo>
                  <a:lnTo>
                    <a:pt x="145693" y="351063"/>
                  </a:lnTo>
                  <a:lnTo>
                    <a:pt x="145071" y="339978"/>
                  </a:lnTo>
                  <a:lnTo>
                    <a:pt x="249028" y="339978"/>
                  </a:lnTo>
                  <a:lnTo>
                    <a:pt x="243846" y="326424"/>
                  </a:lnTo>
                  <a:lnTo>
                    <a:pt x="238909" y="314724"/>
                  </a:lnTo>
                  <a:lnTo>
                    <a:pt x="234586" y="304869"/>
                  </a:lnTo>
                  <a:lnTo>
                    <a:pt x="230885" y="296858"/>
                  </a:lnTo>
                  <a:lnTo>
                    <a:pt x="227799" y="290086"/>
                  </a:lnTo>
                  <a:lnTo>
                    <a:pt x="230263" y="289471"/>
                  </a:lnTo>
                  <a:lnTo>
                    <a:pt x="232113" y="288856"/>
                  </a:lnTo>
                  <a:lnTo>
                    <a:pt x="232736" y="288241"/>
                  </a:lnTo>
                  <a:lnTo>
                    <a:pt x="233350" y="288241"/>
                  </a:lnTo>
                  <a:lnTo>
                    <a:pt x="233350" y="287626"/>
                  </a:lnTo>
                  <a:lnTo>
                    <a:pt x="233972" y="283928"/>
                  </a:lnTo>
                  <a:lnTo>
                    <a:pt x="235822" y="275303"/>
                  </a:lnTo>
                  <a:lnTo>
                    <a:pt x="237971" y="265447"/>
                  </a:lnTo>
                  <a:lnTo>
                    <a:pt x="160504" y="265447"/>
                  </a:lnTo>
                  <a:lnTo>
                    <a:pt x="158040" y="264832"/>
                  </a:lnTo>
                  <a:lnTo>
                    <a:pt x="155567" y="263602"/>
                  </a:lnTo>
                  <a:lnTo>
                    <a:pt x="154331" y="261143"/>
                  </a:lnTo>
                  <a:lnTo>
                    <a:pt x="153717" y="258060"/>
                  </a:lnTo>
                  <a:lnTo>
                    <a:pt x="154331" y="255600"/>
                  </a:lnTo>
                  <a:lnTo>
                    <a:pt x="155567" y="253132"/>
                  </a:lnTo>
                  <a:lnTo>
                    <a:pt x="158040" y="251902"/>
                  </a:lnTo>
                  <a:lnTo>
                    <a:pt x="160504" y="251287"/>
                  </a:lnTo>
                  <a:lnTo>
                    <a:pt x="241682" y="251287"/>
                  </a:lnTo>
                  <a:lnTo>
                    <a:pt x="243846" y="242662"/>
                  </a:lnTo>
                  <a:lnTo>
                    <a:pt x="247547" y="229117"/>
                  </a:lnTo>
                  <a:lnTo>
                    <a:pt x="249090" y="222951"/>
                  </a:lnTo>
                  <a:lnTo>
                    <a:pt x="168528" y="222951"/>
                  </a:lnTo>
                  <a:lnTo>
                    <a:pt x="166064" y="222336"/>
                  </a:lnTo>
                  <a:lnTo>
                    <a:pt x="163591" y="221106"/>
                  </a:lnTo>
                  <a:lnTo>
                    <a:pt x="161741" y="218647"/>
                  </a:lnTo>
                  <a:lnTo>
                    <a:pt x="161127" y="215564"/>
                  </a:lnTo>
                  <a:lnTo>
                    <a:pt x="161741" y="213104"/>
                  </a:lnTo>
                  <a:lnTo>
                    <a:pt x="163591" y="210636"/>
                  </a:lnTo>
                  <a:lnTo>
                    <a:pt x="166064" y="208791"/>
                  </a:lnTo>
                  <a:lnTo>
                    <a:pt x="168528" y="208176"/>
                  </a:lnTo>
                  <a:lnTo>
                    <a:pt x="253495" y="208176"/>
                  </a:lnTo>
                  <a:lnTo>
                    <a:pt x="254957" y="202634"/>
                  </a:lnTo>
                  <a:lnTo>
                    <a:pt x="259218" y="188465"/>
                  </a:lnTo>
                  <a:lnTo>
                    <a:pt x="187671" y="188465"/>
                  </a:lnTo>
                  <a:lnTo>
                    <a:pt x="190758" y="176765"/>
                  </a:lnTo>
                  <a:lnTo>
                    <a:pt x="191530" y="173682"/>
                  </a:lnTo>
                  <a:lnTo>
                    <a:pt x="171001" y="173682"/>
                  </a:lnTo>
                  <a:lnTo>
                    <a:pt x="173397" y="152127"/>
                  </a:lnTo>
                  <a:lnTo>
                    <a:pt x="174884" y="133654"/>
                  </a:lnTo>
                  <a:close/>
                </a:path>
                <a:path w="446404" h="523239">
                  <a:moveTo>
                    <a:pt x="241682" y="251287"/>
                  </a:moveTo>
                  <a:lnTo>
                    <a:pt x="160504" y="251287"/>
                  </a:lnTo>
                  <a:lnTo>
                    <a:pt x="163591" y="251902"/>
                  </a:lnTo>
                  <a:lnTo>
                    <a:pt x="166064" y="253132"/>
                  </a:lnTo>
                  <a:lnTo>
                    <a:pt x="167300" y="255600"/>
                  </a:lnTo>
                  <a:lnTo>
                    <a:pt x="167914" y="258060"/>
                  </a:lnTo>
                  <a:lnTo>
                    <a:pt x="167914" y="259904"/>
                  </a:lnTo>
                  <a:lnTo>
                    <a:pt x="167300" y="260528"/>
                  </a:lnTo>
                  <a:lnTo>
                    <a:pt x="167300" y="261143"/>
                  </a:lnTo>
                  <a:lnTo>
                    <a:pt x="166064" y="262987"/>
                  </a:lnTo>
                  <a:lnTo>
                    <a:pt x="164828" y="264217"/>
                  </a:lnTo>
                  <a:lnTo>
                    <a:pt x="162977" y="264832"/>
                  </a:lnTo>
                  <a:lnTo>
                    <a:pt x="160504" y="265447"/>
                  </a:lnTo>
                  <a:lnTo>
                    <a:pt x="237971" y="265447"/>
                  </a:lnTo>
                  <a:lnTo>
                    <a:pt x="238909" y="261143"/>
                  </a:lnTo>
                  <a:lnTo>
                    <a:pt x="241373" y="252517"/>
                  </a:lnTo>
                  <a:lnTo>
                    <a:pt x="241682" y="251287"/>
                  </a:lnTo>
                  <a:close/>
                </a:path>
                <a:path w="446404" h="523239">
                  <a:moveTo>
                    <a:pt x="253495" y="208176"/>
                  </a:moveTo>
                  <a:lnTo>
                    <a:pt x="168528" y="208176"/>
                  </a:lnTo>
                  <a:lnTo>
                    <a:pt x="171001" y="208791"/>
                  </a:lnTo>
                  <a:lnTo>
                    <a:pt x="173465" y="210021"/>
                  </a:lnTo>
                  <a:lnTo>
                    <a:pt x="174702" y="211866"/>
                  </a:lnTo>
                  <a:lnTo>
                    <a:pt x="175938" y="214334"/>
                  </a:lnTo>
                  <a:lnTo>
                    <a:pt x="175324" y="217408"/>
                  </a:lnTo>
                  <a:lnTo>
                    <a:pt x="173465" y="219876"/>
                  </a:lnTo>
                  <a:lnTo>
                    <a:pt x="171001" y="222336"/>
                  </a:lnTo>
                  <a:lnTo>
                    <a:pt x="168528" y="222951"/>
                  </a:lnTo>
                  <a:lnTo>
                    <a:pt x="249090" y="222951"/>
                  </a:lnTo>
                  <a:lnTo>
                    <a:pt x="249397" y="221721"/>
                  </a:lnTo>
                  <a:lnTo>
                    <a:pt x="251870" y="214334"/>
                  </a:lnTo>
                  <a:lnTo>
                    <a:pt x="253495" y="208176"/>
                  </a:lnTo>
                  <a:close/>
                </a:path>
                <a:path w="446404" h="523239">
                  <a:moveTo>
                    <a:pt x="164828" y="0"/>
                  </a:moveTo>
                  <a:lnTo>
                    <a:pt x="161127" y="0"/>
                  </a:lnTo>
                  <a:lnTo>
                    <a:pt x="153717" y="1238"/>
                  </a:lnTo>
                  <a:lnTo>
                    <a:pt x="149394" y="1853"/>
                  </a:lnTo>
                  <a:lnTo>
                    <a:pt x="143220" y="3083"/>
                  </a:lnTo>
                  <a:lnTo>
                    <a:pt x="135197" y="4312"/>
                  </a:lnTo>
                  <a:lnTo>
                    <a:pt x="120999" y="8625"/>
                  </a:lnTo>
                  <a:lnTo>
                    <a:pt x="77785" y="28951"/>
                  </a:lnTo>
                  <a:lnTo>
                    <a:pt x="49382" y="56664"/>
                  </a:lnTo>
                  <a:lnTo>
                    <a:pt x="24693" y="101005"/>
                  </a:lnTo>
                  <a:lnTo>
                    <a:pt x="9260" y="144739"/>
                  </a:lnTo>
                  <a:lnTo>
                    <a:pt x="2372" y="179840"/>
                  </a:lnTo>
                  <a:lnTo>
                    <a:pt x="617" y="190925"/>
                  </a:lnTo>
                  <a:lnTo>
                    <a:pt x="0" y="198936"/>
                  </a:lnTo>
                  <a:lnTo>
                    <a:pt x="0" y="201395"/>
                  </a:lnTo>
                  <a:lnTo>
                    <a:pt x="51855" y="216793"/>
                  </a:lnTo>
                  <a:lnTo>
                    <a:pt x="52469" y="213719"/>
                  </a:lnTo>
                  <a:lnTo>
                    <a:pt x="53091" y="205093"/>
                  </a:lnTo>
                  <a:lnTo>
                    <a:pt x="55556" y="192778"/>
                  </a:lnTo>
                  <a:lnTo>
                    <a:pt x="70375" y="150282"/>
                  </a:lnTo>
                  <a:lnTo>
                    <a:pt x="88896" y="133654"/>
                  </a:lnTo>
                  <a:lnTo>
                    <a:pt x="174884" y="133654"/>
                  </a:lnTo>
                  <a:lnTo>
                    <a:pt x="175324" y="128112"/>
                  </a:lnTo>
                  <a:lnTo>
                    <a:pt x="176552" y="105318"/>
                  </a:lnTo>
                  <a:lnTo>
                    <a:pt x="177175" y="84377"/>
                  </a:lnTo>
                  <a:lnTo>
                    <a:pt x="177050" y="11085"/>
                  </a:lnTo>
                  <a:lnTo>
                    <a:pt x="176552" y="1238"/>
                  </a:lnTo>
                  <a:lnTo>
                    <a:pt x="169765" y="614"/>
                  </a:lnTo>
                  <a:lnTo>
                    <a:pt x="164828" y="0"/>
                  </a:lnTo>
                  <a:close/>
                </a:path>
                <a:path w="446404" h="523239">
                  <a:moveTo>
                    <a:pt x="277178" y="10470"/>
                  </a:moveTo>
                  <a:lnTo>
                    <a:pt x="276564" y="11708"/>
                  </a:lnTo>
                  <a:lnTo>
                    <a:pt x="275327" y="12323"/>
                  </a:lnTo>
                  <a:lnTo>
                    <a:pt x="274714" y="13553"/>
                  </a:lnTo>
                  <a:lnTo>
                    <a:pt x="273477" y="14783"/>
                  </a:lnTo>
                  <a:lnTo>
                    <a:pt x="268540" y="26483"/>
                  </a:lnTo>
                  <a:lnTo>
                    <a:pt x="261744" y="41881"/>
                  </a:lnTo>
                  <a:lnTo>
                    <a:pt x="253720" y="60362"/>
                  </a:lnTo>
                  <a:lnTo>
                    <a:pt x="244460" y="80688"/>
                  </a:lnTo>
                  <a:lnTo>
                    <a:pt x="235200" y="101628"/>
                  </a:lnTo>
                  <a:lnTo>
                    <a:pt x="214829" y="141656"/>
                  </a:lnTo>
                  <a:lnTo>
                    <a:pt x="195695" y="174297"/>
                  </a:lnTo>
                  <a:lnTo>
                    <a:pt x="191372" y="181693"/>
                  </a:lnTo>
                  <a:lnTo>
                    <a:pt x="187671" y="188465"/>
                  </a:lnTo>
                  <a:lnTo>
                    <a:pt x="259218" y="188465"/>
                  </a:lnTo>
                  <a:lnTo>
                    <a:pt x="262367" y="177995"/>
                  </a:lnTo>
                  <a:lnTo>
                    <a:pt x="266067" y="166295"/>
                  </a:lnTo>
                  <a:lnTo>
                    <a:pt x="269154" y="155210"/>
                  </a:lnTo>
                  <a:lnTo>
                    <a:pt x="272863" y="144739"/>
                  </a:lnTo>
                  <a:lnTo>
                    <a:pt x="275327" y="135499"/>
                  </a:lnTo>
                  <a:lnTo>
                    <a:pt x="277800" y="128112"/>
                  </a:lnTo>
                  <a:lnTo>
                    <a:pt x="399317" y="128112"/>
                  </a:lnTo>
                  <a:lnTo>
                    <a:pt x="386450" y="121946"/>
                  </a:lnTo>
                  <a:lnTo>
                    <a:pt x="344472" y="94847"/>
                  </a:lnTo>
                  <a:lnTo>
                    <a:pt x="314841" y="61592"/>
                  </a:lnTo>
                  <a:lnTo>
                    <a:pt x="294470" y="25868"/>
                  </a:lnTo>
                  <a:lnTo>
                    <a:pt x="287060" y="16627"/>
                  </a:lnTo>
                  <a:lnTo>
                    <a:pt x="283974" y="14168"/>
                  </a:lnTo>
                  <a:lnTo>
                    <a:pt x="280265" y="12323"/>
                  </a:lnTo>
                  <a:lnTo>
                    <a:pt x="277178" y="10470"/>
                  </a:lnTo>
                  <a:close/>
                </a:path>
                <a:path w="446404" h="523239">
                  <a:moveTo>
                    <a:pt x="399317" y="128112"/>
                  </a:moveTo>
                  <a:lnTo>
                    <a:pt x="277800" y="128112"/>
                  </a:lnTo>
                  <a:lnTo>
                    <a:pt x="284588" y="134269"/>
                  </a:lnTo>
                  <a:lnTo>
                    <a:pt x="316691" y="157669"/>
                  </a:lnTo>
                  <a:lnTo>
                    <a:pt x="380276" y="179840"/>
                  </a:lnTo>
                  <a:lnTo>
                    <a:pt x="414844" y="186621"/>
                  </a:lnTo>
                  <a:lnTo>
                    <a:pt x="421640" y="187850"/>
                  </a:lnTo>
                  <a:lnTo>
                    <a:pt x="425955" y="188465"/>
                  </a:lnTo>
                  <a:lnTo>
                    <a:pt x="427191" y="188465"/>
                  </a:lnTo>
                  <a:lnTo>
                    <a:pt x="446326" y="147814"/>
                  </a:lnTo>
                  <a:lnTo>
                    <a:pt x="445098" y="147199"/>
                  </a:lnTo>
                  <a:lnTo>
                    <a:pt x="440775" y="145969"/>
                  </a:lnTo>
                  <a:lnTo>
                    <a:pt x="434601" y="143501"/>
                  </a:lnTo>
                  <a:lnTo>
                    <a:pt x="425955" y="140427"/>
                  </a:lnTo>
                  <a:lnTo>
                    <a:pt x="414844" y="135499"/>
                  </a:lnTo>
                  <a:lnTo>
                    <a:pt x="399317" y="128112"/>
                  </a:lnTo>
                  <a:close/>
                </a:path>
                <a:path w="446404" h="523239">
                  <a:moveTo>
                    <a:pt x="219766" y="31410"/>
                  </a:moveTo>
                  <a:lnTo>
                    <a:pt x="218538" y="35108"/>
                  </a:lnTo>
                  <a:lnTo>
                    <a:pt x="216066" y="44964"/>
                  </a:lnTo>
                  <a:lnTo>
                    <a:pt x="211743" y="59747"/>
                  </a:lnTo>
                  <a:lnTo>
                    <a:pt x="206192" y="78220"/>
                  </a:lnTo>
                  <a:lnTo>
                    <a:pt x="200632" y="97930"/>
                  </a:lnTo>
                  <a:lnTo>
                    <a:pt x="187671" y="135499"/>
                  </a:lnTo>
                  <a:lnTo>
                    <a:pt x="179025" y="157054"/>
                  </a:lnTo>
                  <a:lnTo>
                    <a:pt x="175938" y="163212"/>
                  </a:lnTo>
                  <a:lnTo>
                    <a:pt x="173465" y="168755"/>
                  </a:lnTo>
                  <a:lnTo>
                    <a:pt x="171001" y="173682"/>
                  </a:lnTo>
                  <a:lnTo>
                    <a:pt x="191530" y="173682"/>
                  </a:lnTo>
                  <a:lnTo>
                    <a:pt x="193845" y="164442"/>
                  </a:lnTo>
                  <a:lnTo>
                    <a:pt x="197545" y="150897"/>
                  </a:lnTo>
                  <a:lnTo>
                    <a:pt x="200632" y="136729"/>
                  </a:lnTo>
                  <a:lnTo>
                    <a:pt x="204333" y="123184"/>
                  </a:lnTo>
                  <a:lnTo>
                    <a:pt x="206805" y="110245"/>
                  </a:lnTo>
                  <a:lnTo>
                    <a:pt x="209278" y="98545"/>
                  </a:lnTo>
                  <a:lnTo>
                    <a:pt x="211129" y="88690"/>
                  </a:lnTo>
                  <a:lnTo>
                    <a:pt x="214829" y="65290"/>
                  </a:lnTo>
                  <a:lnTo>
                    <a:pt x="217302" y="46809"/>
                  </a:lnTo>
                  <a:lnTo>
                    <a:pt x="219152" y="35723"/>
                  </a:lnTo>
                  <a:lnTo>
                    <a:pt x="219766" y="3141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8001000" y="1371591"/>
            <a:ext cx="805815" cy="833755"/>
            <a:chOff x="8001000" y="1371591"/>
            <a:chExt cx="805815" cy="833755"/>
          </a:xfrm>
        </p:grpSpPr>
        <p:sp>
          <p:nvSpPr>
            <p:cNvPr id="11" name="object 11"/>
            <p:cNvSpPr/>
            <p:nvPr/>
          </p:nvSpPr>
          <p:spPr>
            <a:xfrm>
              <a:off x="8001000" y="1371591"/>
              <a:ext cx="805815" cy="833755"/>
            </a:xfrm>
            <a:custGeom>
              <a:avLst/>
              <a:gdLst/>
              <a:ahLst/>
              <a:cxnLst/>
              <a:rect l="l" t="t" r="r" b="b"/>
              <a:pathLst>
                <a:path w="805815" h="833755">
                  <a:moveTo>
                    <a:pt x="728515" y="0"/>
                  </a:moveTo>
                  <a:lnTo>
                    <a:pt x="73209" y="0"/>
                  </a:lnTo>
                  <a:lnTo>
                    <a:pt x="62119" y="1848"/>
                  </a:lnTo>
                  <a:lnTo>
                    <a:pt x="19239" y="27486"/>
                  </a:lnTo>
                  <a:lnTo>
                    <a:pt x="0" y="71308"/>
                  </a:lnTo>
                  <a:lnTo>
                    <a:pt x="0" y="762147"/>
                  </a:lnTo>
                  <a:lnTo>
                    <a:pt x="2088" y="776714"/>
                  </a:lnTo>
                  <a:lnTo>
                    <a:pt x="19239" y="805202"/>
                  </a:lnTo>
                  <a:lnTo>
                    <a:pt x="47825" y="827992"/>
                  </a:lnTo>
                  <a:lnTo>
                    <a:pt x="62119" y="833690"/>
                  </a:lnTo>
                  <a:lnTo>
                    <a:pt x="739609" y="833690"/>
                  </a:lnTo>
                  <a:lnTo>
                    <a:pt x="782483" y="805202"/>
                  </a:lnTo>
                  <a:lnTo>
                    <a:pt x="805359" y="756772"/>
                  </a:lnTo>
                  <a:lnTo>
                    <a:pt x="805359" y="75915"/>
                  </a:lnTo>
                  <a:lnTo>
                    <a:pt x="782483" y="27486"/>
                  </a:lnTo>
                  <a:lnTo>
                    <a:pt x="739609" y="1848"/>
                  </a:lnTo>
                  <a:lnTo>
                    <a:pt x="728515" y="0"/>
                  </a:lnTo>
                  <a:close/>
                </a:path>
              </a:pathLst>
            </a:custGeom>
            <a:solidFill>
              <a:srgbClr val="61A6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634839" y="1678251"/>
              <a:ext cx="52069" cy="71755"/>
            </a:xfrm>
            <a:custGeom>
              <a:avLst/>
              <a:gdLst/>
              <a:ahLst/>
              <a:cxnLst/>
              <a:rect l="l" t="t" r="r" b="b"/>
              <a:pathLst>
                <a:path w="52070" h="71755">
                  <a:moveTo>
                    <a:pt x="0" y="0"/>
                  </a:moveTo>
                  <a:lnTo>
                    <a:pt x="0" y="71219"/>
                  </a:lnTo>
                  <a:lnTo>
                    <a:pt x="45739" y="71219"/>
                  </a:lnTo>
                  <a:lnTo>
                    <a:pt x="51458" y="54135"/>
                  </a:lnTo>
                  <a:lnTo>
                    <a:pt x="51458" y="31344"/>
                  </a:lnTo>
                  <a:lnTo>
                    <a:pt x="45739" y="17095"/>
                  </a:lnTo>
                  <a:lnTo>
                    <a:pt x="34301" y="8553"/>
                  </a:lnTo>
                  <a:lnTo>
                    <a:pt x="20010" y="2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257499" y="1609813"/>
              <a:ext cx="222977" cy="119726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8097419" y="1666862"/>
              <a:ext cx="597535" cy="225425"/>
            </a:xfrm>
            <a:custGeom>
              <a:avLst/>
              <a:gdLst/>
              <a:ahLst/>
              <a:cxnLst/>
              <a:rect l="l" t="t" r="r" b="b"/>
              <a:pathLst>
                <a:path w="597534" h="225425">
                  <a:moveTo>
                    <a:pt x="91465" y="128193"/>
                  </a:moveTo>
                  <a:lnTo>
                    <a:pt x="88620" y="116801"/>
                  </a:lnTo>
                  <a:lnTo>
                    <a:pt x="85750" y="108254"/>
                  </a:lnTo>
                  <a:lnTo>
                    <a:pt x="80035" y="102565"/>
                  </a:lnTo>
                  <a:lnTo>
                    <a:pt x="62890" y="102565"/>
                  </a:lnTo>
                  <a:lnTo>
                    <a:pt x="57175" y="108254"/>
                  </a:lnTo>
                  <a:lnTo>
                    <a:pt x="54305" y="116801"/>
                  </a:lnTo>
                  <a:lnTo>
                    <a:pt x="51447" y="128193"/>
                  </a:lnTo>
                  <a:lnTo>
                    <a:pt x="57175" y="145288"/>
                  </a:lnTo>
                  <a:lnTo>
                    <a:pt x="62890" y="150990"/>
                  </a:lnTo>
                  <a:lnTo>
                    <a:pt x="71462" y="153835"/>
                  </a:lnTo>
                  <a:lnTo>
                    <a:pt x="80035" y="150990"/>
                  </a:lnTo>
                  <a:lnTo>
                    <a:pt x="85750" y="145288"/>
                  </a:lnTo>
                  <a:lnTo>
                    <a:pt x="91465" y="128193"/>
                  </a:lnTo>
                  <a:close/>
                </a:path>
                <a:path w="597534" h="225425">
                  <a:moveTo>
                    <a:pt x="408774" y="211175"/>
                  </a:moveTo>
                  <a:lnTo>
                    <a:pt x="197243" y="211175"/>
                  </a:lnTo>
                  <a:lnTo>
                    <a:pt x="197243" y="222618"/>
                  </a:lnTo>
                  <a:lnTo>
                    <a:pt x="200609" y="222618"/>
                  </a:lnTo>
                  <a:lnTo>
                    <a:pt x="200609" y="225158"/>
                  </a:lnTo>
                  <a:lnTo>
                    <a:pt x="405422" y="225158"/>
                  </a:lnTo>
                  <a:lnTo>
                    <a:pt x="405422" y="222618"/>
                  </a:lnTo>
                  <a:lnTo>
                    <a:pt x="408774" y="222618"/>
                  </a:lnTo>
                  <a:lnTo>
                    <a:pt x="408774" y="211175"/>
                  </a:lnTo>
                  <a:close/>
                </a:path>
                <a:path w="597534" h="225425">
                  <a:moveTo>
                    <a:pt x="597446" y="59829"/>
                  </a:moveTo>
                  <a:lnTo>
                    <a:pt x="594575" y="48437"/>
                  </a:lnTo>
                  <a:lnTo>
                    <a:pt x="591731" y="34188"/>
                  </a:lnTo>
                  <a:lnTo>
                    <a:pt x="586003" y="22796"/>
                  </a:lnTo>
                  <a:lnTo>
                    <a:pt x="577430" y="14236"/>
                  </a:lnTo>
                  <a:lnTo>
                    <a:pt x="566000" y="5702"/>
                  </a:lnTo>
                  <a:lnTo>
                    <a:pt x="554558" y="2857"/>
                  </a:lnTo>
                  <a:lnTo>
                    <a:pt x="540270" y="0"/>
                  </a:lnTo>
                  <a:lnTo>
                    <a:pt x="525983" y="0"/>
                  </a:lnTo>
                  <a:lnTo>
                    <a:pt x="68605" y="62687"/>
                  </a:lnTo>
                  <a:lnTo>
                    <a:pt x="31445" y="76923"/>
                  </a:lnTo>
                  <a:lnTo>
                    <a:pt x="14287" y="99707"/>
                  </a:lnTo>
                  <a:lnTo>
                    <a:pt x="5715" y="111112"/>
                  </a:lnTo>
                  <a:lnTo>
                    <a:pt x="2857" y="125349"/>
                  </a:lnTo>
                  <a:lnTo>
                    <a:pt x="0" y="136753"/>
                  </a:lnTo>
                  <a:lnTo>
                    <a:pt x="0" y="173774"/>
                  </a:lnTo>
                  <a:lnTo>
                    <a:pt x="22872" y="173774"/>
                  </a:lnTo>
                  <a:lnTo>
                    <a:pt x="22872" y="136753"/>
                  </a:lnTo>
                  <a:lnTo>
                    <a:pt x="28587" y="119659"/>
                  </a:lnTo>
                  <a:lnTo>
                    <a:pt x="37160" y="102565"/>
                  </a:lnTo>
                  <a:lnTo>
                    <a:pt x="62890" y="85458"/>
                  </a:lnTo>
                  <a:lnTo>
                    <a:pt x="71462" y="82613"/>
                  </a:lnTo>
                  <a:lnTo>
                    <a:pt x="528840" y="22796"/>
                  </a:lnTo>
                  <a:lnTo>
                    <a:pt x="545985" y="22796"/>
                  </a:lnTo>
                  <a:lnTo>
                    <a:pt x="554558" y="25641"/>
                  </a:lnTo>
                  <a:lnTo>
                    <a:pt x="571715" y="42735"/>
                  </a:lnTo>
                  <a:lnTo>
                    <a:pt x="574573" y="51282"/>
                  </a:lnTo>
                  <a:lnTo>
                    <a:pt x="574573" y="182333"/>
                  </a:lnTo>
                  <a:lnTo>
                    <a:pt x="597446" y="182333"/>
                  </a:lnTo>
                  <a:lnTo>
                    <a:pt x="597446" y="5982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160314" y="1780815"/>
              <a:ext cx="17145" cy="28575"/>
            </a:xfrm>
            <a:custGeom>
              <a:avLst/>
              <a:gdLst/>
              <a:ahLst/>
              <a:cxnLst/>
              <a:rect l="l" t="t" r="r" b="b"/>
              <a:pathLst>
                <a:path w="17145" h="28575">
                  <a:moveTo>
                    <a:pt x="8572" y="0"/>
                  </a:moveTo>
                  <a:lnTo>
                    <a:pt x="2853" y="2847"/>
                  </a:lnTo>
                  <a:lnTo>
                    <a:pt x="0" y="14237"/>
                  </a:lnTo>
                  <a:lnTo>
                    <a:pt x="2853" y="22790"/>
                  </a:lnTo>
                  <a:lnTo>
                    <a:pt x="8572" y="28485"/>
                  </a:lnTo>
                  <a:lnTo>
                    <a:pt x="14291" y="22790"/>
                  </a:lnTo>
                  <a:lnTo>
                    <a:pt x="17145" y="14237"/>
                  </a:lnTo>
                  <a:lnTo>
                    <a:pt x="14291" y="2847"/>
                  </a:lnTo>
                  <a:lnTo>
                    <a:pt x="85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074546" y="1678253"/>
              <a:ext cx="660400" cy="256540"/>
            </a:xfrm>
            <a:custGeom>
              <a:avLst/>
              <a:gdLst/>
              <a:ahLst/>
              <a:cxnLst/>
              <a:rect l="l" t="t" r="r" b="b"/>
              <a:pathLst>
                <a:path w="660400" h="256539">
                  <a:moveTo>
                    <a:pt x="231546" y="182333"/>
                  </a:moveTo>
                  <a:lnTo>
                    <a:pt x="205828" y="142443"/>
                  </a:lnTo>
                  <a:lnTo>
                    <a:pt x="182943" y="133896"/>
                  </a:lnTo>
                  <a:lnTo>
                    <a:pt x="157213" y="133896"/>
                  </a:lnTo>
                  <a:lnTo>
                    <a:pt x="145796" y="136753"/>
                  </a:lnTo>
                  <a:lnTo>
                    <a:pt x="134353" y="142443"/>
                  </a:lnTo>
                  <a:lnTo>
                    <a:pt x="120167" y="156565"/>
                  </a:lnTo>
                  <a:lnTo>
                    <a:pt x="111683" y="156565"/>
                  </a:lnTo>
                  <a:lnTo>
                    <a:pt x="111683" y="170548"/>
                  </a:lnTo>
                  <a:lnTo>
                    <a:pt x="111493" y="170942"/>
                  </a:lnTo>
                  <a:lnTo>
                    <a:pt x="108623" y="182333"/>
                  </a:lnTo>
                  <a:lnTo>
                    <a:pt x="105765" y="196583"/>
                  </a:lnTo>
                  <a:lnTo>
                    <a:pt x="106565" y="199783"/>
                  </a:lnTo>
                  <a:lnTo>
                    <a:pt x="14287" y="199783"/>
                  </a:lnTo>
                  <a:lnTo>
                    <a:pt x="14287" y="170548"/>
                  </a:lnTo>
                  <a:lnTo>
                    <a:pt x="111683" y="170548"/>
                  </a:lnTo>
                  <a:lnTo>
                    <a:pt x="111683" y="156565"/>
                  </a:lnTo>
                  <a:lnTo>
                    <a:pt x="0" y="156565"/>
                  </a:lnTo>
                  <a:lnTo>
                    <a:pt x="0" y="170548"/>
                  </a:lnTo>
                  <a:lnTo>
                    <a:pt x="0" y="199783"/>
                  </a:lnTo>
                  <a:lnTo>
                    <a:pt x="0" y="213766"/>
                  </a:lnTo>
                  <a:lnTo>
                    <a:pt x="110083" y="213766"/>
                  </a:lnTo>
                  <a:lnTo>
                    <a:pt x="111493" y="219367"/>
                  </a:lnTo>
                  <a:lnTo>
                    <a:pt x="117195" y="230759"/>
                  </a:lnTo>
                  <a:lnTo>
                    <a:pt x="134353" y="247853"/>
                  </a:lnTo>
                  <a:lnTo>
                    <a:pt x="145796" y="253555"/>
                  </a:lnTo>
                  <a:lnTo>
                    <a:pt x="157213" y="256400"/>
                  </a:lnTo>
                  <a:lnTo>
                    <a:pt x="182943" y="256400"/>
                  </a:lnTo>
                  <a:lnTo>
                    <a:pt x="220116" y="230759"/>
                  </a:lnTo>
                  <a:lnTo>
                    <a:pt x="231546" y="207962"/>
                  </a:lnTo>
                  <a:lnTo>
                    <a:pt x="231546" y="182333"/>
                  </a:lnTo>
                  <a:close/>
                </a:path>
                <a:path w="660400" h="256539">
                  <a:moveTo>
                    <a:pt x="611746" y="74066"/>
                  </a:moveTo>
                  <a:lnTo>
                    <a:pt x="606031" y="68376"/>
                  </a:lnTo>
                  <a:lnTo>
                    <a:pt x="568858" y="68376"/>
                  </a:lnTo>
                  <a:lnTo>
                    <a:pt x="568858" y="5715"/>
                  </a:lnTo>
                  <a:lnTo>
                    <a:pt x="566000" y="0"/>
                  </a:lnTo>
                  <a:lnTo>
                    <a:pt x="557428" y="0"/>
                  </a:lnTo>
                  <a:lnTo>
                    <a:pt x="557428" y="79781"/>
                  </a:lnTo>
                  <a:lnTo>
                    <a:pt x="608876" y="79781"/>
                  </a:lnTo>
                  <a:lnTo>
                    <a:pt x="611746" y="74066"/>
                  </a:lnTo>
                  <a:close/>
                </a:path>
                <a:path w="660400" h="256539">
                  <a:moveTo>
                    <a:pt x="660336" y="156565"/>
                  </a:moveTo>
                  <a:lnTo>
                    <a:pt x="531710" y="156565"/>
                  </a:lnTo>
                  <a:lnTo>
                    <a:pt x="531710" y="170548"/>
                  </a:lnTo>
                  <a:lnTo>
                    <a:pt x="646049" y="170548"/>
                  </a:lnTo>
                  <a:lnTo>
                    <a:pt x="646049" y="199783"/>
                  </a:lnTo>
                  <a:lnTo>
                    <a:pt x="531710" y="199783"/>
                  </a:lnTo>
                  <a:lnTo>
                    <a:pt x="531710" y="213766"/>
                  </a:lnTo>
                  <a:lnTo>
                    <a:pt x="660336" y="213766"/>
                  </a:lnTo>
                  <a:lnTo>
                    <a:pt x="660336" y="199783"/>
                  </a:lnTo>
                  <a:lnTo>
                    <a:pt x="660336" y="170548"/>
                  </a:lnTo>
                  <a:lnTo>
                    <a:pt x="660336" y="15656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220344" y="1849188"/>
              <a:ext cx="48895" cy="48895"/>
            </a:xfrm>
            <a:custGeom>
              <a:avLst/>
              <a:gdLst/>
              <a:ahLst/>
              <a:cxnLst/>
              <a:rect l="l" t="t" r="r" b="b"/>
              <a:pathLst>
                <a:path w="48895" h="48894">
                  <a:moveTo>
                    <a:pt x="34301" y="0"/>
                  </a:moveTo>
                  <a:lnTo>
                    <a:pt x="14291" y="0"/>
                  </a:lnTo>
                  <a:lnTo>
                    <a:pt x="5718" y="5694"/>
                  </a:lnTo>
                  <a:lnTo>
                    <a:pt x="0" y="14237"/>
                  </a:lnTo>
                  <a:lnTo>
                    <a:pt x="0" y="34180"/>
                  </a:lnTo>
                  <a:lnTo>
                    <a:pt x="5718" y="42722"/>
                  </a:lnTo>
                  <a:lnTo>
                    <a:pt x="14291" y="48429"/>
                  </a:lnTo>
                  <a:lnTo>
                    <a:pt x="34301" y="48429"/>
                  </a:lnTo>
                  <a:lnTo>
                    <a:pt x="42874" y="42722"/>
                  </a:lnTo>
                  <a:lnTo>
                    <a:pt x="48592" y="25638"/>
                  </a:lnTo>
                  <a:lnTo>
                    <a:pt x="45739" y="14237"/>
                  </a:lnTo>
                  <a:lnTo>
                    <a:pt x="42874" y="5694"/>
                  </a:lnTo>
                  <a:lnTo>
                    <a:pt x="3430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494768" y="1812149"/>
              <a:ext cx="126364" cy="122555"/>
            </a:xfrm>
            <a:custGeom>
              <a:avLst/>
              <a:gdLst/>
              <a:ahLst/>
              <a:cxnLst/>
              <a:rect l="l" t="t" r="r" b="b"/>
              <a:pathLst>
                <a:path w="126365" h="122555">
                  <a:moveTo>
                    <a:pt x="77175" y="0"/>
                  </a:moveTo>
                  <a:lnTo>
                    <a:pt x="51458" y="0"/>
                  </a:lnTo>
                  <a:lnTo>
                    <a:pt x="40020" y="2847"/>
                  </a:lnTo>
                  <a:lnTo>
                    <a:pt x="5718" y="37039"/>
                  </a:lnTo>
                  <a:lnTo>
                    <a:pt x="0" y="62677"/>
                  </a:lnTo>
                  <a:lnTo>
                    <a:pt x="5718" y="85468"/>
                  </a:lnTo>
                  <a:lnTo>
                    <a:pt x="11437" y="96858"/>
                  </a:lnTo>
                  <a:lnTo>
                    <a:pt x="28582" y="113954"/>
                  </a:lnTo>
                  <a:lnTo>
                    <a:pt x="40020" y="119648"/>
                  </a:lnTo>
                  <a:lnTo>
                    <a:pt x="51458" y="122496"/>
                  </a:lnTo>
                  <a:lnTo>
                    <a:pt x="77175" y="122496"/>
                  </a:lnTo>
                  <a:lnTo>
                    <a:pt x="114342" y="96858"/>
                  </a:lnTo>
                  <a:lnTo>
                    <a:pt x="125780" y="74067"/>
                  </a:lnTo>
                  <a:lnTo>
                    <a:pt x="125780" y="48429"/>
                  </a:lnTo>
                  <a:lnTo>
                    <a:pt x="100050" y="8542"/>
                  </a:lnTo>
                  <a:lnTo>
                    <a:pt x="771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534788" y="1849188"/>
              <a:ext cx="48895" cy="48895"/>
            </a:xfrm>
            <a:custGeom>
              <a:avLst/>
              <a:gdLst/>
              <a:ahLst/>
              <a:cxnLst/>
              <a:rect l="l" t="t" r="r" b="b"/>
              <a:pathLst>
                <a:path w="48895" h="48894">
                  <a:moveTo>
                    <a:pt x="34301" y="0"/>
                  </a:moveTo>
                  <a:lnTo>
                    <a:pt x="14291" y="0"/>
                  </a:lnTo>
                  <a:lnTo>
                    <a:pt x="5718" y="5694"/>
                  </a:lnTo>
                  <a:lnTo>
                    <a:pt x="0" y="14237"/>
                  </a:lnTo>
                  <a:lnTo>
                    <a:pt x="0" y="34180"/>
                  </a:lnTo>
                  <a:lnTo>
                    <a:pt x="5718" y="42722"/>
                  </a:lnTo>
                  <a:lnTo>
                    <a:pt x="14291" y="48429"/>
                  </a:lnTo>
                  <a:lnTo>
                    <a:pt x="34301" y="48429"/>
                  </a:lnTo>
                  <a:lnTo>
                    <a:pt x="40020" y="42722"/>
                  </a:lnTo>
                  <a:lnTo>
                    <a:pt x="45739" y="34180"/>
                  </a:lnTo>
                  <a:lnTo>
                    <a:pt x="48592" y="25638"/>
                  </a:lnTo>
                  <a:lnTo>
                    <a:pt x="45739" y="14237"/>
                  </a:lnTo>
                  <a:lnTo>
                    <a:pt x="40020" y="5694"/>
                  </a:lnTo>
                  <a:lnTo>
                    <a:pt x="3430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8271790" y="1686813"/>
              <a:ext cx="277495" cy="202565"/>
            </a:xfrm>
            <a:custGeom>
              <a:avLst/>
              <a:gdLst/>
              <a:ahLst/>
              <a:cxnLst/>
              <a:rect l="l" t="t" r="r" b="b"/>
              <a:pathLst>
                <a:path w="277495" h="202564">
                  <a:moveTo>
                    <a:pt x="65747" y="182308"/>
                  </a:moveTo>
                  <a:lnTo>
                    <a:pt x="62890" y="165227"/>
                  </a:lnTo>
                  <a:lnTo>
                    <a:pt x="51447" y="136728"/>
                  </a:lnTo>
                  <a:lnTo>
                    <a:pt x="42875" y="125336"/>
                  </a:lnTo>
                  <a:lnTo>
                    <a:pt x="22872" y="111086"/>
                  </a:lnTo>
                  <a:lnTo>
                    <a:pt x="11430" y="102552"/>
                  </a:lnTo>
                  <a:lnTo>
                    <a:pt x="11430" y="39878"/>
                  </a:lnTo>
                  <a:lnTo>
                    <a:pt x="8585" y="34175"/>
                  </a:lnTo>
                  <a:lnTo>
                    <a:pt x="0" y="34175"/>
                  </a:lnTo>
                  <a:lnTo>
                    <a:pt x="0" y="111086"/>
                  </a:lnTo>
                  <a:lnTo>
                    <a:pt x="2857" y="111086"/>
                  </a:lnTo>
                  <a:lnTo>
                    <a:pt x="11430" y="116801"/>
                  </a:lnTo>
                  <a:lnTo>
                    <a:pt x="42875" y="145288"/>
                  </a:lnTo>
                  <a:lnTo>
                    <a:pt x="54317" y="176618"/>
                  </a:lnTo>
                  <a:lnTo>
                    <a:pt x="51447" y="196557"/>
                  </a:lnTo>
                  <a:lnTo>
                    <a:pt x="54317" y="202260"/>
                  </a:lnTo>
                  <a:lnTo>
                    <a:pt x="60020" y="202260"/>
                  </a:lnTo>
                  <a:lnTo>
                    <a:pt x="62890" y="199402"/>
                  </a:lnTo>
                  <a:lnTo>
                    <a:pt x="65747" y="182308"/>
                  </a:lnTo>
                  <a:close/>
                </a:path>
                <a:path w="277495" h="202564">
                  <a:moveTo>
                    <a:pt x="225831" y="65506"/>
                  </a:moveTo>
                  <a:lnTo>
                    <a:pt x="217258" y="65506"/>
                  </a:lnTo>
                  <a:lnTo>
                    <a:pt x="214401" y="71221"/>
                  </a:lnTo>
                  <a:lnTo>
                    <a:pt x="214401" y="85458"/>
                  </a:lnTo>
                  <a:lnTo>
                    <a:pt x="171513" y="85458"/>
                  </a:lnTo>
                  <a:lnTo>
                    <a:pt x="171513" y="71221"/>
                  </a:lnTo>
                  <a:lnTo>
                    <a:pt x="168656" y="65506"/>
                  </a:lnTo>
                  <a:lnTo>
                    <a:pt x="160070" y="65506"/>
                  </a:lnTo>
                  <a:lnTo>
                    <a:pt x="160070" y="96850"/>
                  </a:lnTo>
                  <a:lnTo>
                    <a:pt x="225831" y="96850"/>
                  </a:lnTo>
                  <a:lnTo>
                    <a:pt x="225831" y="85458"/>
                  </a:lnTo>
                  <a:lnTo>
                    <a:pt x="225831" y="65506"/>
                  </a:lnTo>
                  <a:close/>
                </a:path>
                <a:path w="277495" h="202564">
                  <a:moveTo>
                    <a:pt x="277279" y="2844"/>
                  </a:moveTo>
                  <a:lnTo>
                    <a:pt x="271564" y="0"/>
                  </a:lnTo>
                  <a:lnTo>
                    <a:pt x="265849" y="5689"/>
                  </a:lnTo>
                  <a:lnTo>
                    <a:pt x="265849" y="96850"/>
                  </a:lnTo>
                  <a:lnTo>
                    <a:pt x="248704" y="102552"/>
                  </a:lnTo>
                  <a:lnTo>
                    <a:pt x="237261" y="108242"/>
                  </a:lnTo>
                  <a:lnTo>
                    <a:pt x="228688" y="116801"/>
                  </a:lnTo>
                  <a:lnTo>
                    <a:pt x="217258" y="125336"/>
                  </a:lnTo>
                  <a:lnTo>
                    <a:pt x="208686" y="139585"/>
                  </a:lnTo>
                  <a:lnTo>
                    <a:pt x="202958" y="156679"/>
                  </a:lnTo>
                  <a:lnTo>
                    <a:pt x="200101" y="176618"/>
                  </a:lnTo>
                  <a:lnTo>
                    <a:pt x="200101" y="193713"/>
                  </a:lnTo>
                  <a:lnTo>
                    <a:pt x="202958" y="199402"/>
                  </a:lnTo>
                  <a:lnTo>
                    <a:pt x="208686" y="199402"/>
                  </a:lnTo>
                  <a:lnTo>
                    <a:pt x="211531" y="196557"/>
                  </a:lnTo>
                  <a:lnTo>
                    <a:pt x="211531" y="168071"/>
                  </a:lnTo>
                  <a:lnTo>
                    <a:pt x="217258" y="148132"/>
                  </a:lnTo>
                  <a:lnTo>
                    <a:pt x="248704" y="113944"/>
                  </a:lnTo>
                  <a:lnTo>
                    <a:pt x="274434" y="105397"/>
                  </a:lnTo>
                  <a:lnTo>
                    <a:pt x="277279" y="105397"/>
                  </a:lnTo>
                  <a:lnTo>
                    <a:pt x="277279" y="284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8177454" y="1963140"/>
              <a:ext cx="349250" cy="122555"/>
            </a:xfrm>
            <a:custGeom>
              <a:avLst/>
              <a:gdLst/>
              <a:ahLst/>
              <a:cxnLst/>
              <a:rect l="l" t="t" r="r" b="b"/>
              <a:pathLst>
                <a:path w="349250" h="122555">
                  <a:moveTo>
                    <a:pt x="28587" y="31343"/>
                  </a:moveTo>
                  <a:lnTo>
                    <a:pt x="17157" y="0"/>
                  </a:lnTo>
                  <a:lnTo>
                    <a:pt x="0" y="5702"/>
                  </a:lnTo>
                  <a:lnTo>
                    <a:pt x="11430" y="37033"/>
                  </a:lnTo>
                  <a:lnTo>
                    <a:pt x="28587" y="31343"/>
                  </a:lnTo>
                  <a:close/>
                </a:path>
                <a:path w="349250" h="122555">
                  <a:moveTo>
                    <a:pt x="80035" y="82613"/>
                  </a:moveTo>
                  <a:lnTo>
                    <a:pt x="54305" y="59829"/>
                  </a:lnTo>
                  <a:lnTo>
                    <a:pt x="40017" y="76923"/>
                  </a:lnTo>
                  <a:lnTo>
                    <a:pt x="65747" y="96850"/>
                  </a:lnTo>
                  <a:lnTo>
                    <a:pt x="80035" y="82613"/>
                  </a:lnTo>
                  <a:close/>
                </a:path>
                <a:path w="349250" h="122555">
                  <a:moveTo>
                    <a:pt x="142938" y="102565"/>
                  </a:moveTo>
                  <a:lnTo>
                    <a:pt x="108635" y="99707"/>
                  </a:lnTo>
                  <a:lnTo>
                    <a:pt x="105765" y="116801"/>
                  </a:lnTo>
                  <a:lnTo>
                    <a:pt x="140068" y="122491"/>
                  </a:lnTo>
                  <a:lnTo>
                    <a:pt x="142938" y="102565"/>
                  </a:lnTo>
                  <a:close/>
                </a:path>
                <a:path w="349250" h="122555">
                  <a:moveTo>
                    <a:pt x="217258" y="102565"/>
                  </a:moveTo>
                  <a:lnTo>
                    <a:pt x="208686" y="82613"/>
                  </a:lnTo>
                  <a:lnTo>
                    <a:pt x="177241" y="94005"/>
                  </a:lnTo>
                  <a:lnTo>
                    <a:pt x="185813" y="113957"/>
                  </a:lnTo>
                  <a:lnTo>
                    <a:pt x="217258" y="102565"/>
                  </a:lnTo>
                  <a:close/>
                </a:path>
                <a:path w="349250" h="122555">
                  <a:moveTo>
                    <a:pt x="283006" y="71221"/>
                  </a:moveTo>
                  <a:lnTo>
                    <a:pt x="274421" y="51269"/>
                  </a:lnTo>
                  <a:lnTo>
                    <a:pt x="242989" y="65519"/>
                  </a:lnTo>
                  <a:lnTo>
                    <a:pt x="251561" y="82613"/>
                  </a:lnTo>
                  <a:lnTo>
                    <a:pt x="283006" y="71221"/>
                  </a:lnTo>
                  <a:close/>
                </a:path>
                <a:path w="349250" h="122555">
                  <a:moveTo>
                    <a:pt x="348754" y="54127"/>
                  </a:moveTo>
                  <a:lnTo>
                    <a:pt x="345884" y="34188"/>
                  </a:lnTo>
                  <a:lnTo>
                    <a:pt x="311594" y="39878"/>
                  </a:lnTo>
                  <a:lnTo>
                    <a:pt x="314439" y="59829"/>
                  </a:lnTo>
                  <a:lnTo>
                    <a:pt x="348754" y="541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2" name="object 2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549080" y="2008712"/>
              <a:ext cx="91478" cy="76914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8246073" y="1538659"/>
              <a:ext cx="340360" cy="194310"/>
            </a:xfrm>
            <a:custGeom>
              <a:avLst/>
              <a:gdLst/>
              <a:ahLst/>
              <a:cxnLst/>
              <a:rect l="l" t="t" r="r" b="b"/>
              <a:pathLst>
                <a:path w="340359" h="194310">
                  <a:moveTo>
                    <a:pt x="185799" y="0"/>
                  </a:moveTo>
                  <a:lnTo>
                    <a:pt x="151497" y="0"/>
                  </a:lnTo>
                  <a:lnTo>
                    <a:pt x="134352" y="2858"/>
                  </a:lnTo>
                  <a:lnTo>
                    <a:pt x="85748" y="22790"/>
                  </a:lnTo>
                  <a:lnTo>
                    <a:pt x="37155" y="65525"/>
                  </a:lnTo>
                  <a:lnTo>
                    <a:pt x="5707" y="122507"/>
                  </a:lnTo>
                  <a:lnTo>
                    <a:pt x="0" y="153840"/>
                  </a:lnTo>
                  <a:lnTo>
                    <a:pt x="0" y="170936"/>
                  </a:lnTo>
                  <a:lnTo>
                    <a:pt x="2853" y="188021"/>
                  </a:lnTo>
                  <a:lnTo>
                    <a:pt x="2853" y="193727"/>
                  </a:lnTo>
                  <a:lnTo>
                    <a:pt x="25717" y="188021"/>
                  </a:lnTo>
                  <a:lnTo>
                    <a:pt x="22863" y="185173"/>
                  </a:lnTo>
                  <a:lnTo>
                    <a:pt x="22863" y="156688"/>
                  </a:lnTo>
                  <a:lnTo>
                    <a:pt x="28582" y="131050"/>
                  </a:lnTo>
                  <a:lnTo>
                    <a:pt x="37155" y="108259"/>
                  </a:lnTo>
                  <a:lnTo>
                    <a:pt x="48592" y="85468"/>
                  </a:lnTo>
                  <a:lnTo>
                    <a:pt x="318596" y="85468"/>
                  </a:lnTo>
                  <a:lnTo>
                    <a:pt x="317297" y="82621"/>
                  </a:lnTo>
                  <a:lnTo>
                    <a:pt x="300152" y="56982"/>
                  </a:lnTo>
                  <a:lnTo>
                    <a:pt x="274423" y="34191"/>
                  </a:lnTo>
                  <a:lnTo>
                    <a:pt x="248694" y="17095"/>
                  </a:lnTo>
                  <a:lnTo>
                    <a:pt x="217247" y="5706"/>
                  </a:lnTo>
                  <a:lnTo>
                    <a:pt x="185799" y="0"/>
                  </a:lnTo>
                  <a:close/>
                </a:path>
                <a:path w="340359" h="194310">
                  <a:moveTo>
                    <a:pt x="318596" y="85468"/>
                  </a:moveTo>
                  <a:lnTo>
                    <a:pt x="220112" y="85468"/>
                  </a:lnTo>
                  <a:lnTo>
                    <a:pt x="220112" y="156688"/>
                  </a:lnTo>
                  <a:lnTo>
                    <a:pt x="314444" y="142439"/>
                  </a:lnTo>
                  <a:lnTo>
                    <a:pt x="339598" y="142439"/>
                  </a:lnTo>
                  <a:lnTo>
                    <a:pt x="337308" y="131050"/>
                  </a:lnTo>
                  <a:lnTo>
                    <a:pt x="331589" y="113954"/>
                  </a:lnTo>
                  <a:lnTo>
                    <a:pt x="318596" y="85468"/>
                  </a:lnTo>
                  <a:close/>
                </a:path>
                <a:path w="340359" h="194310">
                  <a:moveTo>
                    <a:pt x="339598" y="142439"/>
                  </a:moveTo>
                  <a:lnTo>
                    <a:pt x="314444" y="142439"/>
                  </a:lnTo>
                  <a:lnTo>
                    <a:pt x="317297" y="148146"/>
                  </a:lnTo>
                  <a:lnTo>
                    <a:pt x="340173" y="145298"/>
                  </a:lnTo>
                  <a:lnTo>
                    <a:pt x="339598" y="14243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4" name="object 24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847178" y="2376701"/>
            <a:ext cx="1139814" cy="10180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7126" y="533400"/>
            <a:ext cx="8167370" cy="5668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600" u="none" spc="-5" dirty="0"/>
              <a:t>Entity</a:t>
            </a:r>
            <a:r>
              <a:rPr sz="3600" u="none" spc="-125" dirty="0"/>
              <a:t> </a:t>
            </a:r>
            <a:r>
              <a:rPr sz="3600" u="none" spc="-55" dirty="0"/>
              <a:t>Types</a:t>
            </a: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411935"/>
            <a:ext cx="8167370" cy="42253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5"/>
              </a:spcBef>
            </a:pPr>
            <a:r>
              <a:rPr lang="en-IN"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1. </a:t>
            </a:r>
            <a:r>
              <a:rPr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Regular</a:t>
            </a:r>
            <a:r>
              <a:rPr sz="2800" b="1" spc="305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Entity</a:t>
            </a:r>
            <a:r>
              <a:rPr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/</a:t>
            </a:r>
            <a:r>
              <a:rPr sz="2800" b="1" spc="-15" dirty="0">
                <a:solidFill>
                  <a:srgbClr val="008E40"/>
                </a:solidFill>
                <a:latin typeface="Times New Roman"/>
                <a:cs typeface="Times New Roman"/>
              </a:rPr>
              <a:t>Strong</a:t>
            </a:r>
            <a:r>
              <a:rPr sz="2800" b="1" spc="355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Entity</a:t>
            </a:r>
            <a:r>
              <a:rPr sz="2800" dirty="0">
                <a:solidFill>
                  <a:srgbClr val="008E40"/>
                </a:solidFill>
                <a:latin typeface="Times New Roman"/>
                <a:cs typeface="Times New Roman"/>
              </a:rPr>
              <a:t>:</a:t>
            </a:r>
            <a:r>
              <a:rPr sz="2800" spc="36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Entity</a:t>
            </a:r>
            <a:r>
              <a:rPr sz="2000" spc="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that</a:t>
            </a:r>
            <a:r>
              <a:rPr sz="2000" spc="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has</a:t>
            </a:r>
            <a:r>
              <a:rPr sz="2000" spc="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its</a:t>
            </a:r>
            <a:r>
              <a:rPr sz="2000" spc="6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own</a:t>
            </a:r>
            <a:r>
              <a:rPr lang="en-IN" sz="20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key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(s).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Its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existence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not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dependent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on any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other</a:t>
            </a:r>
            <a:r>
              <a:rPr sz="2000" spc="-25" dirty="0">
                <a:latin typeface="Times New Roman"/>
                <a:cs typeface="Times New Roman"/>
              </a:rPr>
              <a:t> entity.</a:t>
            </a: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8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Times New Roman"/>
                <a:cs typeface="Times New Roman"/>
              </a:rPr>
              <a:t>E.g.:</a:t>
            </a:r>
            <a:r>
              <a:rPr sz="2000" spc="48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Employee, </a:t>
            </a:r>
            <a:r>
              <a:rPr sz="2000" dirty="0">
                <a:latin typeface="Times New Roman"/>
                <a:cs typeface="Times New Roman"/>
              </a:rPr>
              <a:t>student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,customer,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policy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holder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etc.</a:t>
            </a:r>
            <a:endParaRPr sz="2000" dirty="0">
              <a:latin typeface="Times New Roman"/>
              <a:cs typeface="Times New Roman"/>
            </a:endParaRPr>
          </a:p>
          <a:p>
            <a:pPr marL="355600" marR="5080">
              <a:lnSpc>
                <a:spcPts val="2210"/>
              </a:lnSpc>
              <a:spcBef>
                <a:spcPts val="425"/>
              </a:spcBef>
            </a:pPr>
            <a:r>
              <a:rPr sz="2000" spc="-5" dirty="0">
                <a:latin typeface="Calibri"/>
                <a:cs typeface="Calibri"/>
              </a:rPr>
              <a:t>-</a:t>
            </a:r>
            <a:r>
              <a:rPr sz="2000" spc="-5" dirty="0">
                <a:latin typeface="Times New Roman"/>
                <a:cs typeface="Times New Roman"/>
              </a:rPr>
              <a:t>A</a:t>
            </a:r>
            <a:r>
              <a:rPr sz="2000" spc="225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Times New Roman"/>
                <a:cs typeface="Times New Roman"/>
              </a:rPr>
              <a:t>TIRE</a:t>
            </a:r>
            <a:r>
              <a:rPr sz="2000" i="1" spc="33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might</a:t>
            </a:r>
            <a:r>
              <a:rPr sz="2000" spc="3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3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considered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as</a:t>
            </a:r>
            <a:r>
              <a:rPr sz="2000" spc="3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3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strong</a:t>
            </a:r>
            <a:r>
              <a:rPr sz="2000" spc="3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entity</a:t>
            </a:r>
            <a:r>
              <a:rPr sz="2000" spc="3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because</a:t>
            </a:r>
            <a:r>
              <a:rPr sz="2000" spc="3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it</a:t>
            </a:r>
            <a:r>
              <a:rPr sz="2000" spc="3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also</a:t>
            </a:r>
            <a:r>
              <a:rPr sz="2000" spc="3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can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exist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without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being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attached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i="1" dirty="0">
                <a:latin typeface="Times New Roman"/>
                <a:cs typeface="Times New Roman"/>
              </a:rPr>
              <a:t>CAR</a:t>
            </a:r>
            <a:r>
              <a:rPr sz="2000" dirty="0">
                <a:latin typeface="Times New Roman"/>
                <a:cs typeface="Times New Roman"/>
              </a:rPr>
              <a:t>.</a:t>
            </a:r>
          </a:p>
          <a:p>
            <a:pPr>
              <a:lnSpc>
                <a:spcPct val="100000"/>
              </a:lnSpc>
            </a:pPr>
            <a:endParaRPr sz="2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50" dirty="0">
              <a:latin typeface="Times New Roman"/>
              <a:cs typeface="Times New Roman"/>
            </a:endParaRPr>
          </a:p>
          <a:p>
            <a:pPr marL="12700" algn="just">
              <a:lnSpc>
                <a:spcPts val="3740"/>
              </a:lnSpc>
              <a:tabLst>
                <a:tab pos="1169035" algn="l"/>
              </a:tabLst>
            </a:pPr>
            <a:r>
              <a:rPr lang="en-IN" sz="2800" b="1" spc="-180" dirty="0">
                <a:solidFill>
                  <a:srgbClr val="008E40"/>
                </a:solidFill>
                <a:latin typeface="Times New Roman"/>
                <a:cs typeface="Times New Roman"/>
              </a:rPr>
              <a:t>2. </a:t>
            </a:r>
            <a:r>
              <a:rPr sz="2800" b="1" spc="-180" dirty="0">
                <a:solidFill>
                  <a:srgbClr val="008E40"/>
                </a:solidFill>
                <a:latin typeface="Times New Roman"/>
                <a:cs typeface="Times New Roman"/>
              </a:rPr>
              <a:t>W</a:t>
            </a:r>
            <a:r>
              <a:rPr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e</a:t>
            </a:r>
            <a:r>
              <a:rPr sz="2800" b="1" spc="5" dirty="0">
                <a:solidFill>
                  <a:srgbClr val="008E40"/>
                </a:solidFill>
                <a:latin typeface="Times New Roman"/>
                <a:cs typeface="Times New Roman"/>
              </a:rPr>
              <a:t>a</a:t>
            </a:r>
            <a:r>
              <a:rPr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k</a:t>
            </a:r>
            <a:r>
              <a:rPr lang="en-IN" sz="2800" b="1" dirty="0">
                <a:solidFill>
                  <a:srgbClr val="008E40"/>
                </a:solidFill>
                <a:latin typeface="Times New Roman"/>
                <a:cs typeface="Times New Roman"/>
              </a:rPr>
              <a:t> E</a:t>
            </a:r>
            <a:r>
              <a:rPr sz="2800" b="1" spc="-15" dirty="0" err="1">
                <a:solidFill>
                  <a:srgbClr val="008E40"/>
                </a:solidFill>
                <a:latin typeface="Times New Roman"/>
                <a:cs typeface="Times New Roman"/>
              </a:rPr>
              <a:t>n</a:t>
            </a:r>
            <a:r>
              <a:rPr sz="2800" b="1" dirty="0" err="1">
                <a:solidFill>
                  <a:srgbClr val="008E40"/>
                </a:solidFill>
                <a:latin typeface="Times New Roman"/>
                <a:cs typeface="Times New Roman"/>
              </a:rPr>
              <a:t>ti</a:t>
            </a:r>
            <a:r>
              <a:rPr sz="2800" b="1" spc="-15" dirty="0" err="1">
                <a:solidFill>
                  <a:srgbClr val="008E40"/>
                </a:solidFill>
                <a:latin typeface="Times New Roman"/>
                <a:cs typeface="Times New Roman"/>
              </a:rPr>
              <a:t>t</a:t>
            </a:r>
            <a:r>
              <a:rPr sz="2800" b="1" spc="5" dirty="0" err="1">
                <a:solidFill>
                  <a:srgbClr val="008E40"/>
                </a:solidFill>
                <a:latin typeface="Times New Roman"/>
                <a:cs typeface="Times New Roman"/>
              </a:rPr>
              <a:t>y</a:t>
            </a:r>
            <a:r>
              <a:rPr sz="2800" dirty="0">
                <a:solidFill>
                  <a:srgbClr val="008E40"/>
                </a:solidFill>
                <a:latin typeface="Times New Roman"/>
                <a:cs typeface="Times New Roman"/>
              </a:rPr>
              <a:t>:</a:t>
            </a:r>
            <a:r>
              <a:rPr sz="2800" spc="-215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nti</a:t>
            </a:r>
            <a:r>
              <a:rPr sz="2000" spc="-25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that</a:t>
            </a:r>
            <a:r>
              <a:rPr sz="2000" spc="16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</a:t>
            </a:r>
            <a:r>
              <a:rPr sz="2000" spc="-10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pends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o</a:t>
            </a:r>
            <a:r>
              <a:rPr sz="2000" dirty="0">
                <a:latin typeface="Times New Roman"/>
                <a:cs typeface="Times New Roman"/>
              </a:rPr>
              <a:t>n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oth</a:t>
            </a:r>
            <a:r>
              <a:rPr sz="2000" spc="-1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190" dirty="0"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nt</a:t>
            </a:r>
            <a:r>
              <a:rPr sz="2000" spc="-20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y</a:t>
            </a:r>
            <a:r>
              <a:rPr sz="2000" spc="18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for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it</a:t>
            </a:r>
            <a:r>
              <a:rPr sz="2000" dirty="0">
                <a:latin typeface="Times New Roman"/>
                <a:cs typeface="Times New Roman"/>
              </a:rPr>
              <a:t>s</a:t>
            </a:r>
            <a:r>
              <a:rPr sz="2000" spc="180" dirty="0"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x</a:t>
            </a:r>
            <a:r>
              <a:rPr sz="2000" spc="-15" dirty="0">
                <a:latin typeface="Times New Roman"/>
                <a:cs typeface="Times New Roman"/>
              </a:rPr>
              <a:t>i</a:t>
            </a:r>
            <a:r>
              <a:rPr sz="2000" dirty="0">
                <a:latin typeface="Times New Roman"/>
                <a:cs typeface="Times New Roman"/>
              </a:rPr>
              <a:t>st</a:t>
            </a:r>
            <a:r>
              <a:rPr sz="2000" spc="-20" dirty="0">
                <a:latin typeface="Times New Roman"/>
                <a:cs typeface="Times New Roman"/>
              </a:rPr>
              <a:t>e</a:t>
            </a:r>
            <a:r>
              <a:rPr sz="2000" dirty="0">
                <a:latin typeface="Times New Roman"/>
                <a:cs typeface="Times New Roman"/>
              </a:rPr>
              <a:t>nce</a:t>
            </a:r>
            <a:r>
              <a:rPr sz="2000" spc="190" dirty="0"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nd</a:t>
            </a:r>
            <a:r>
              <a:rPr lang="en-IN"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doesn’t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have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key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(s)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its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own.</a:t>
            </a:r>
            <a:endParaRPr lang="en-IN" sz="2000" spc="5" dirty="0">
              <a:latin typeface="Times New Roman"/>
              <a:cs typeface="Times New Roman"/>
            </a:endParaRPr>
          </a:p>
          <a:p>
            <a:pPr marL="12700" algn="just">
              <a:lnSpc>
                <a:spcPts val="3740"/>
              </a:lnSpc>
              <a:tabLst>
                <a:tab pos="1169035" algn="l"/>
              </a:tabLst>
            </a:pPr>
            <a:r>
              <a:rPr sz="2000" dirty="0">
                <a:latin typeface="Times New Roman"/>
                <a:cs typeface="Times New Roman"/>
              </a:rPr>
              <a:t>E.g.:</a:t>
            </a:r>
            <a:r>
              <a:rPr sz="2000" spc="37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114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Times New Roman"/>
                <a:cs typeface="Times New Roman"/>
              </a:rPr>
              <a:t>ROOM</a:t>
            </a:r>
            <a:r>
              <a:rPr sz="2000" i="1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can</a:t>
            </a:r>
            <a:r>
              <a:rPr sz="2000" dirty="0">
                <a:latin typeface="Times New Roman"/>
                <a:cs typeface="Times New Roman"/>
              </a:rPr>
              <a:t> only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exist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in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i="1" dirty="0">
                <a:latin typeface="Times New Roman"/>
                <a:cs typeface="Times New Roman"/>
              </a:rPr>
              <a:t>BUILDING</a:t>
            </a:r>
            <a:r>
              <a:rPr sz="20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389935"/>
            <a:ext cx="8056880" cy="505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u="none" dirty="0"/>
              <a:t>Att</a:t>
            </a:r>
            <a:r>
              <a:rPr sz="3200" u="none" spc="5" dirty="0"/>
              <a:t>r</a:t>
            </a:r>
            <a:r>
              <a:rPr sz="3200" u="none" dirty="0"/>
              <a:t>ib</a:t>
            </a:r>
            <a:r>
              <a:rPr sz="3200" u="none" spc="-15" dirty="0"/>
              <a:t>u</a:t>
            </a:r>
            <a:r>
              <a:rPr sz="3200" u="none" dirty="0"/>
              <a:t>tes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055960"/>
            <a:ext cx="8056880" cy="5111655"/>
          </a:xfrm>
          <a:prstGeom prst="rect">
            <a:avLst/>
          </a:prstGeom>
        </p:spPr>
        <p:txBody>
          <a:bodyPr vert="horz" wrap="square" lIns="0" tIns="129539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1019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b="1" dirty="0">
                <a:solidFill>
                  <a:srgbClr val="008E40"/>
                </a:solidFill>
                <a:latin typeface="Times New Roman"/>
                <a:cs typeface="Times New Roman"/>
              </a:rPr>
              <a:t>Example</a:t>
            </a:r>
            <a:r>
              <a:rPr sz="2400" b="1" spc="-1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008E40"/>
                </a:solidFill>
                <a:latin typeface="Times New Roman"/>
                <a:cs typeface="Times New Roman"/>
              </a:rPr>
              <a:t>of</a:t>
            </a:r>
            <a:r>
              <a:rPr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008E40"/>
                </a:solidFill>
                <a:latin typeface="Times New Roman"/>
                <a:cs typeface="Times New Roman"/>
              </a:rPr>
              <a:t>entity</a:t>
            </a:r>
            <a:r>
              <a:rPr sz="2400" b="1" spc="-25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types and </a:t>
            </a:r>
            <a:r>
              <a:rPr sz="2400" b="1" dirty="0">
                <a:solidFill>
                  <a:srgbClr val="008E40"/>
                </a:solidFill>
                <a:latin typeface="Times New Roman"/>
                <a:cs typeface="Times New Roman"/>
              </a:rPr>
              <a:t>associated</a:t>
            </a:r>
            <a:r>
              <a:rPr sz="2400" b="1" spc="-2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008E40"/>
                </a:solidFill>
                <a:latin typeface="Times New Roman"/>
                <a:cs typeface="Times New Roman"/>
              </a:rPr>
              <a:t>attributes:</a:t>
            </a:r>
            <a:endParaRPr sz="2400" dirty="0">
              <a:solidFill>
                <a:srgbClr val="008E40"/>
              </a:solidFill>
              <a:latin typeface="Times New Roman"/>
              <a:cs typeface="Times New Roman"/>
            </a:endParaRPr>
          </a:p>
          <a:p>
            <a:pPr marL="756285" marR="5080" indent="-287020">
              <a:lnSpc>
                <a:spcPct val="110000"/>
              </a:lnSpc>
              <a:spcBef>
                <a:spcPts val="535"/>
              </a:spcBef>
            </a:pPr>
            <a:r>
              <a:rPr sz="2000" spc="-10" dirty="0">
                <a:solidFill>
                  <a:srgbClr val="C00000"/>
                </a:solidFill>
                <a:latin typeface="Times New Roman"/>
                <a:cs typeface="Times New Roman"/>
              </a:rPr>
              <a:t>STUDENT:</a:t>
            </a:r>
            <a:r>
              <a:rPr sz="2000" spc="-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2000" i="1" dirty="0">
                <a:latin typeface="Times New Roman"/>
                <a:cs typeface="Times New Roman"/>
              </a:rPr>
              <a:t>Student_ID,</a:t>
            </a:r>
            <a:r>
              <a:rPr sz="2000" i="1" spc="-25" dirty="0">
                <a:latin typeface="Times New Roman"/>
                <a:cs typeface="Times New Roman"/>
              </a:rPr>
              <a:t> </a:t>
            </a:r>
            <a:r>
              <a:rPr sz="2000" i="1" spc="-5" dirty="0">
                <a:latin typeface="Times New Roman"/>
                <a:cs typeface="Times New Roman"/>
              </a:rPr>
              <a:t>Student_Name,</a:t>
            </a:r>
            <a:r>
              <a:rPr sz="2000" i="1" spc="-15" dirty="0">
                <a:latin typeface="Times New Roman"/>
                <a:cs typeface="Times New Roman"/>
              </a:rPr>
              <a:t> </a:t>
            </a:r>
            <a:r>
              <a:rPr sz="2000" i="1" dirty="0">
                <a:latin typeface="Times New Roman"/>
                <a:cs typeface="Times New Roman"/>
              </a:rPr>
              <a:t>Home_Address,</a:t>
            </a:r>
            <a:r>
              <a:rPr sz="2000" i="1" spc="-40" dirty="0">
                <a:latin typeface="Times New Roman"/>
                <a:cs typeface="Times New Roman"/>
              </a:rPr>
              <a:t> </a:t>
            </a:r>
            <a:r>
              <a:rPr sz="2000" i="1" spc="-5" dirty="0">
                <a:latin typeface="Times New Roman"/>
                <a:cs typeface="Times New Roman"/>
              </a:rPr>
              <a:t>Phone_Number, </a:t>
            </a:r>
            <a:r>
              <a:rPr sz="2000" i="1" spc="-484" dirty="0">
                <a:latin typeface="Times New Roman"/>
                <a:cs typeface="Times New Roman"/>
              </a:rPr>
              <a:t> </a:t>
            </a:r>
            <a:r>
              <a:rPr sz="2000" i="1" spc="-5" dirty="0">
                <a:latin typeface="Times New Roman"/>
                <a:cs typeface="Times New Roman"/>
              </a:rPr>
              <a:t>Major</a:t>
            </a:r>
            <a:endParaRPr sz="2000" i="1" dirty="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815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b="1" dirty="0">
                <a:latin typeface="Times New Roman"/>
                <a:cs typeface="Times New Roman"/>
              </a:rPr>
              <a:t>Guidelines</a:t>
            </a:r>
            <a:r>
              <a:rPr sz="2400" b="1" spc="-4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for</a:t>
            </a:r>
            <a:r>
              <a:rPr sz="2400" b="1" spc="-60" dirty="0">
                <a:latin typeface="Times New Roman"/>
                <a:cs typeface="Times New Roman"/>
              </a:rPr>
              <a:t> </a:t>
            </a:r>
            <a:r>
              <a:rPr sz="2400" b="1" spc="-5" dirty="0">
                <a:latin typeface="Times New Roman"/>
                <a:cs typeface="Times New Roman"/>
              </a:rPr>
              <a:t>naming</a:t>
            </a:r>
            <a:r>
              <a:rPr sz="2400" b="1" spc="-1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attributes:</a:t>
            </a:r>
            <a:endParaRPr sz="24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775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is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noun.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72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 </a:t>
            </a:r>
            <a:r>
              <a:rPr sz="2000" dirty="0">
                <a:latin typeface="Times New Roman"/>
                <a:cs typeface="Times New Roman"/>
              </a:rPr>
              <a:t>should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unique</a:t>
            </a:r>
          </a:p>
          <a:p>
            <a:pPr marL="756285" marR="6350" lvl="1" indent="-287020">
              <a:lnSpc>
                <a:spcPct val="110000"/>
              </a:lnSpc>
              <a:spcBef>
                <a:spcPts val="48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spc="-75" dirty="0">
                <a:latin typeface="Times New Roman"/>
                <a:cs typeface="Times New Roman"/>
              </a:rPr>
              <a:t>To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make</a:t>
            </a:r>
            <a:r>
              <a:rPr sz="2000" spc="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unique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Times New Roman"/>
                <a:cs typeface="Times New Roman"/>
              </a:rPr>
              <a:t>clear,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each </a:t>
            </a:r>
            <a:r>
              <a:rPr sz="2000" dirty="0">
                <a:latin typeface="Times New Roman"/>
                <a:cs typeface="Times New Roman"/>
              </a:rPr>
              <a:t>attribute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name</a:t>
            </a:r>
            <a:r>
              <a:rPr sz="2000" dirty="0">
                <a:latin typeface="Times New Roman"/>
                <a:cs typeface="Times New Roman"/>
              </a:rPr>
              <a:t> should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follow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 standard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format</a:t>
            </a:r>
            <a:endParaRPr lang="en-IN" sz="2000" spc="-5" dirty="0">
              <a:latin typeface="Times New Roman"/>
              <a:cs typeface="Times New Roman"/>
            </a:endParaRPr>
          </a:p>
          <a:p>
            <a:pPr marL="469265" marR="6350" lvl="1">
              <a:lnSpc>
                <a:spcPct val="110000"/>
              </a:lnSpc>
              <a:spcBef>
                <a:spcPts val="480"/>
              </a:spcBef>
              <a:tabLst>
                <a:tab pos="756285" algn="l"/>
                <a:tab pos="756920" algn="l"/>
              </a:tabLst>
            </a:pPr>
            <a:endParaRPr sz="2000" dirty="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465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b="1" spc="-5" dirty="0">
                <a:solidFill>
                  <a:srgbClr val="008E40"/>
                </a:solidFill>
                <a:latin typeface="Times New Roman"/>
                <a:cs typeface="Times New Roman"/>
              </a:rPr>
              <a:t>Attribute</a:t>
            </a:r>
            <a:r>
              <a:rPr sz="2400" b="1" spc="-70" dirty="0">
                <a:solidFill>
                  <a:srgbClr val="008E40"/>
                </a:solidFill>
                <a:latin typeface="Times New Roman"/>
                <a:cs typeface="Times New Roman"/>
              </a:rPr>
              <a:t> </a:t>
            </a:r>
            <a:r>
              <a:rPr sz="2400" b="1" spc="-35" dirty="0">
                <a:solidFill>
                  <a:srgbClr val="008E40"/>
                </a:solidFill>
                <a:latin typeface="Times New Roman"/>
                <a:cs typeface="Times New Roman"/>
              </a:rPr>
              <a:t>Types:</a:t>
            </a:r>
            <a:endParaRPr sz="2400" dirty="0">
              <a:solidFill>
                <a:srgbClr val="008E40"/>
              </a:solidFill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259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solidFill>
                  <a:srgbClr val="C00000"/>
                </a:solidFill>
                <a:latin typeface="Times New Roman"/>
                <a:cs typeface="Times New Roman"/>
              </a:rPr>
              <a:t>Simple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 </a:t>
            </a:r>
            <a:r>
              <a:rPr sz="2000" spc="-5" dirty="0">
                <a:solidFill>
                  <a:srgbClr val="C00000"/>
                </a:solidFill>
                <a:latin typeface="Times New Roman"/>
                <a:cs typeface="Times New Roman"/>
              </a:rPr>
              <a:t>composite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attributes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solidFill>
                  <a:srgbClr val="C00000"/>
                </a:solidFill>
                <a:latin typeface="Times New Roman"/>
                <a:cs typeface="Times New Roman"/>
              </a:rPr>
              <a:t>Single-valued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C00000"/>
                </a:solidFill>
                <a:latin typeface="Times New Roman"/>
                <a:cs typeface="Times New Roman"/>
              </a:rPr>
              <a:t>multi-valued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attributes</a:t>
            </a:r>
            <a:endParaRPr sz="2000" dirty="0">
              <a:latin typeface="Times New Roman"/>
              <a:cs typeface="Times New Roman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Font typeface="Arial MT"/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solidFill>
                  <a:srgbClr val="C00000"/>
                </a:solidFill>
                <a:latin typeface="Times New Roman"/>
                <a:cs typeface="Times New Roman"/>
              </a:rPr>
              <a:t>Derived</a:t>
            </a:r>
            <a:r>
              <a:rPr sz="2000" spc="-6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attribute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564</TotalTime>
  <Words>1862</Words>
  <Application>Microsoft Office PowerPoint</Application>
  <PresentationFormat>On-screen Show (4:3)</PresentationFormat>
  <Paragraphs>334</Paragraphs>
  <Slides>57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Arial MT</vt:lpstr>
      <vt:lpstr>Calibri</vt:lpstr>
      <vt:lpstr>Times New Roman</vt:lpstr>
      <vt:lpstr>Office Theme</vt:lpstr>
      <vt:lpstr>PowerPoint Presentation</vt:lpstr>
      <vt:lpstr>E-R Model</vt:lpstr>
      <vt:lpstr>E-R Model</vt:lpstr>
      <vt:lpstr>ER Modeling</vt:lpstr>
      <vt:lpstr>Association between  the instances of one  or more entity types</vt:lpstr>
      <vt:lpstr>An Example</vt:lpstr>
      <vt:lpstr>Entities</vt:lpstr>
      <vt:lpstr>Entity Types</vt:lpstr>
      <vt:lpstr>Attributes</vt:lpstr>
      <vt:lpstr>Attribute Type</vt:lpstr>
      <vt:lpstr>Attributes</vt:lpstr>
      <vt:lpstr>DEGREE OF A RELATIONSHIP</vt:lpstr>
      <vt:lpstr>Unary Relationship</vt:lpstr>
      <vt:lpstr>Role names</vt:lpstr>
      <vt:lpstr>Binary Relationship</vt:lpstr>
      <vt:lpstr>Ternary Relationship</vt:lpstr>
      <vt:lpstr>Cardinality</vt:lpstr>
      <vt:lpstr>ER Modeling - Notations</vt:lpstr>
      <vt:lpstr>ER Modeling -Notations</vt:lpstr>
      <vt:lpstr>ER Modeling -Notations</vt:lpstr>
      <vt:lpstr>ER Modeling -Notations</vt:lpstr>
      <vt:lpstr>Composite attribute</vt:lpstr>
      <vt:lpstr>Relationship participation</vt:lpstr>
      <vt:lpstr>PowerPoint Presentation</vt:lpstr>
      <vt:lpstr>Attributes of a Relationship</vt:lpstr>
      <vt:lpstr>Case Study – ER Model For a college DB</vt:lpstr>
      <vt:lpstr>Steps in ER Modeling</vt:lpstr>
      <vt:lpstr>Step 1: Identify the Entities</vt:lpstr>
      <vt:lpstr>Steps in ER Modeling</vt:lpstr>
      <vt:lpstr>Step 3: Identify the key attributes</vt:lpstr>
      <vt:lpstr>Entities</vt:lpstr>
      <vt:lpstr>COURSE</vt:lpstr>
      <vt:lpstr>PowerPoint Presentation</vt:lpstr>
      <vt:lpstr>PowerPoint Presentation</vt:lpstr>
      <vt:lpstr>PowerPoint Presentation</vt:lpstr>
      <vt:lpstr>Notations</vt:lpstr>
      <vt:lpstr>Notations</vt:lpstr>
      <vt:lpstr>PowerPoint Presentation</vt:lpstr>
      <vt:lpstr>COMPANY ER Schema Diagram  using (min, max) notation</vt:lpstr>
      <vt:lpstr>Weak Entity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Generalization and Specialization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Nishtha Parashar</cp:lastModifiedBy>
  <cp:revision>80</cp:revision>
  <dcterms:created xsi:type="dcterms:W3CDTF">2022-01-26T16:32:39Z</dcterms:created>
  <dcterms:modified xsi:type="dcterms:W3CDTF">2023-08-05T02:18:38Z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2019-08-22T00:00:00Z</vt:filetime>
  </property>
  <property fmtid="{D5CDD505-2E9C-101B-9397-08002B2CF9AE}" pid="3" name="Creator">
    <vt:lpwstr>Microsoft® PowerPoint® 2010 Trial</vt:lpwstr>
  </property>
  <property fmtid="{D5CDD505-2E9C-101B-9397-08002B2CF9AE}" pid="4" name="LastSaved">
    <vt:filetime>2022-01-26T00:00:00Z</vt:filetime>
  </property>
</Properties>
</file>